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diagrams/quickStyle1.xml" ContentType="application/vnd.openxmlformats-officedocument.drawingml.diagramStyl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8.xml" ContentType="application/vnd.openxmlformats-officedocument.presentationml.slide+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diagrams/drawing1.xml" ContentType="application/vnd.ms-office.drawingml.diagramDrawing+xml"/>
  <Override PartName="/ppt/slideLayouts/slideLayout6.xml" ContentType="application/vnd.openxmlformats-officedocument.presentationml.slideLayout+xml"/>
  <Override PartName="/ppt/slideLayouts/slideLayout10.xml" ContentType="application/vnd.openxmlformats-officedocument.presentationml.slideLayout+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8" r:id="rId1"/>
  </p:sldMasterIdLst>
  <p:notesMasterIdLst>
    <p:notesMasterId r:id="rId30"/>
  </p:notesMasterIdLst>
  <p:handoutMasterIdLst>
    <p:handoutMasterId r:id="rId31"/>
  </p:handoutMasterIdLst>
  <p:sldIdLst>
    <p:sldId id="256" r:id="rId2"/>
    <p:sldId id="291" r:id="rId3"/>
    <p:sldId id="299" r:id="rId4"/>
    <p:sldId id="257" r:id="rId5"/>
    <p:sldId id="290" r:id="rId6"/>
    <p:sldId id="280" r:id="rId7"/>
    <p:sldId id="263" r:id="rId8"/>
    <p:sldId id="284" r:id="rId9"/>
    <p:sldId id="282" r:id="rId10"/>
    <p:sldId id="285" r:id="rId11"/>
    <p:sldId id="267" r:id="rId12"/>
    <p:sldId id="289" r:id="rId13"/>
    <p:sldId id="298" r:id="rId14"/>
    <p:sldId id="297" r:id="rId15"/>
    <p:sldId id="283" r:id="rId16"/>
    <p:sldId id="300" r:id="rId17"/>
    <p:sldId id="296" r:id="rId18"/>
    <p:sldId id="260" r:id="rId19"/>
    <p:sldId id="270" r:id="rId20"/>
    <p:sldId id="271" r:id="rId21"/>
    <p:sldId id="273" r:id="rId22"/>
    <p:sldId id="274" r:id="rId23"/>
    <p:sldId id="275" r:id="rId24"/>
    <p:sldId id="278" r:id="rId25"/>
    <p:sldId id="279" r:id="rId26"/>
    <p:sldId id="261" r:id="rId27"/>
    <p:sldId id="277" r:id="rId28"/>
    <p:sldId id="276" r:id="rId29"/>
  </p:sldIdLst>
  <p:sldSz cx="9144000" cy="6858000" type="screen4x3"/>
  <p:notesSz cx="6858000" cy="9144000"/>
  <p:defaultTextStyle>
    <a:defPPr>
      <a:defRPr lang="en-US"/>
    </a:defPPr>
    <a:lvl1pPr algn="l" rtl="0" eaLnBrk="0" fontAlgn="base" hangingPunct="0">
      <a:spcBef>
        <a:spcPct val="0"/>
      </a:spcBef>
      <a:spcAft>
        <a:spcPct val="0"/>
      </a:spcAft>
      <a:defRPr sz="12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12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12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12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Tahoma" pitchFamily="34" charset="0"/>
        <a:ea typeface="+mn-ea"/>
        <a:cs typeface="+mn-cs"/>
      </a:defRPr>
    </a:lvl6pPr>
    <a:lvl7pPr marL="2743200" algn="l" defTabSz="914400" rtl="0" eaLnBrk="1" latinLnBrk="0" hangingPunct="1">
      <a:defRPr sz="1200" kern="1200">
        <a:solidFill>
          <a:schemeClr val="tx1"/>
        </a:solidFill>
        <a:latin typeface="Tahoma" pitchFamily="34" charset="0"/>
        <a:ea typeface="+mn-ea"/>
        <a:cs typeface="+mn-cs"/>
      </a:defRPr>
    </a:lvl7pPr>
    <a:lvl8pPr marL="3200400" algn="l" defTabSz="914400" rtl="0" eaLnBrk="1" latinLnBrk="0" hangingPunct="1">
      <a:defRPr sz="1200" kern="1200">
        <a:solidFill>
          <a:schemeClr val="tx1"/>
        </a:solidFill>
        <a:latin typeface="Tahoma" pitchFamily="34" charset="0"/>
        <a:ea typeface="+mn-ea"/>
        <a:cs typeface="+mn-cs"/>
      </a:defRPr>
    </a:lvl8pPr>
    <a:lvl9pPr marL="3657600" algn="l" defTabSz="914400" rtl="0" eaLnBrk="1" latinLnBrk="0" hangingPunct="1">
      <a:defRPr sz="12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19" autoAdjust="0"/>
    <p:restoredTop sz="94581" autoAdjust="0"/>
  </p:normalViewPr>
  <p:slideViewPr>
    <p:cSldViewPr>
      <p:cViewPr varScale="1">
        <p:scale>
          <a:sx n="93" d="100"/>
          <a:sy n="93" d="100"/>
        </p:scale>
        <p:origin x="-8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A28B14-97F4-45F1-A4E6-3C1C14CDFCB3}" type="doc">
      <dgm:prSet loTypeId="urn:microsoft.com/office/officeart/2005/8/layout/orgChart1" loCatId="hierarchy" qsTypeId="urn:microsoft.com/office/officeart/2005/8/quickstyle/simple1" qsCatId="simple" csTypeId="urn:microsoft.com/office/officeart/2005/8/colors/accent1_2" csCatId="accent1" phldr="1"/>
      <dgm:spPr/>
    </dgm:pt>
    <dgm:pt modelId="{F1983D28-5AE8-41C5-A794-ED54AA79A0B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Tahoma" pitchFamily="34" charset="0"/>
            </a:rPr>
            <a:t>Angela Micklos  Chair</a:t>
          </a:r>
          <a:endParaRPr kumimoji="0" lang="en-US" b="0" i="0" u="none" strike="noStrike" cap="none" normalizeH="0" baseline="0" dirty="0" smtClean="0">
            <a:ln>
              <a:noFill/>
            </a:ln>
            <a:solidFill>
              <a:schemeClr val="tx1"/>
            </a:solidFill>
            <a:effectLst/>
            <a:latin typeface="Tahoma" pitchFamily="34" charset="0"/>
          </a:endParaRPr>
        </a:p>
      </dgm:t>
    </dgm:pt>
    <dgm:pt modelId="{F73672ED-C634-45B2-A3FC-953EE7F16C73}" type="parTrans" cxnId="{E7DE7BA6-2C42-4407-8D5C-2745BF169A40}">
      <dgm:prSet/>
      <dgm:spPr/>
      <dgm:t>
        <a:bodyPr/>
        <a:lstStyle/>
        <a:p>
          <a:endParaRPr lang="en-US"/>
        </a:p>
      </dgm:t>
    </dgm:pt>
    <dgm:pt modelId="{4413E4D3-D6EE-43A4-9DA4-25CEAF12D735}" type="sibTrans" cxnId="{E7DE7BA6-2C42-4407-8D5C-2745BF169A40}">
      <dgm:prSet/>
      <dgm:spPr/>
      <dgm:t>
        <a:bodyPr/>
        <a:lstStyle/>
        <a:p>
          <a:endParaRPr lang="en-US"/>
        </a:p>
      </dgm:t>
    </dgm:pt>
    <dgm:pt modelId="{BFF7FF22-625D-4702-9748-1F68B3812831}" type="asst">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ahoma" pitchFamily="34" charset="0"/>
            </a:rPr>
            <a:t>Pro Tempore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ahoma" pitchFamily="34" charset="0"/>
            </a:rPr>
            <a:t>Members</a:t>
          </a:r>
        </a:p>
      </dgm:t>
    </dgm:pt>
    <dgm:pt modelId="{E0E8C6B8-79C9-46AD-83E9-30B83A66441E}" type="parTrans" cxnId="{68D6A203-F3DA-42DE-8F17-923295B3F338}">
      <dgm:prSet/>
      <dgm:spPr/>
      <dgm:t>
        <a:bodyPr/>
        <a:lstStyle/>
        <a:p>
          <a:endParaRPr lang="en-US"/>
        </a:p>
      </dgm:t>
    </dgm:pt>
    <dgm:pt modelId="{822C7324-B596-460B-93EC-9A75BDF8E31D}" type="sibTrans" cxnId="{68D6A203-F3DA-42DE-8F17-923295B3F338}">
      <dgm:prSet/>
      <dgm:spPr/>
      <dgm:t>
        <a:bodyPr/>
        <a:lstStyle/>
        <a:p>
          <a:endParaRPr lang="en-US"/>
        </a:p>
      </dgm:t>
    </dgm:pt>
    <dgm:pt modelId="{D6FF9111-F388-4A98-A55D-E592B93C0832}">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Tahoma" pitchFamily="34" charset="0"/>
            </a:rPr>
            <a:t>Chyleen</a:t>
          </a:r>
          <a:r>
            <a:rPr kumimoji="0" lang="en-US" b="0" i="0" u="none" strike="noStrike" cap="none" normalizeH="0" baseline="0" dirty="0" smtClean="0">
              <a:ln>
                <a:noFill/>
              </a:ln>
              <a:solidFill>
                <a:schemeClr val="tx1"/>
              </a:solidFill>
              <a:effectLst/>
              <a:latin typeface="Tahoma" pitchFamily="34" charset="0"/>
            </a:rPr>
            <a:t> </a:t>
          </a:r>
          <a:r>
            <a:rPr kumimoji="0" lang="en-US" b="0" i="0" u="none" strike="noStrike" cap="none" normalizeH="0" baseline="0" dirty="0" err="1" smtClean="0">
              <a:ln>
                <a:noFill/>
              </a:ln>
              <a:solidFill>
                <a:schemeClr val="tx1"/>
              </a:solidFill>
              <a:effectLst/>
              <a:latin typeface="Tahoma" pitchFamily="34" charset="0"/>
            </a:rPr>
            <a:t>Arbon</a:t>
          </a:r>
          <a:r>
            <a:rPr kumimoji="0" lang="en-US" b="0" i="0" u="none" strike="noStrike" cap="none" normalizeH="0" baseline="0" dirty="0" smtClean="0">
              <a:ln>
                <a:noFill/>
              </a:ln>
              <a:solidFill>
                <a:schemeClr val="tx1"/>
              </a:solidFill>
              <a:effectLst/>
              <a:latin typeface="Tahoma" pitchFamily="34" charset="0"/>
            </a:rPr>
            <a:t>  Member</a:t>
          </a:r>
        </a:p>
      </dgm:t>
    </dgm:pt>
    <dgm:pt modelId="{D7BF89C9-CF1E-492E-9E36-965E9D4E8346}" type="parTrans" cxnId="{5404B3C4-3E41-4133-BC8D-C5E8C661B6DD}">
      <dgm:prSet/>
      <dgm:spPr/>
      <dgm:t>
        <a:bodyPr/>
        <a:lstStyle/>
        <a:p>
          <a:endParaRPr lang="en-US"/>
        </a:p>
      </dgm:t>
    </dgm:pt>
    <dgm:pt modelId="{AA865A7C-D9EA-446C-8AB8-68EEE54C8F93}" type="sibTrans" cxnId="{5404B3C4-3E41-4133-BC8D-C5E8C661B6DD}">
      <dgm:prSet/>
      <dgm:spPr/>
      <dgm:t>
        <a:bodyPr/>
        <a:lstStyle/>
        <a:p>
          <a:endParaRPr lang="en-US"/>
        </a:p>
      </dgm:t>
    </dgm:pt>
    <dgm:pt modelId="{8C2F83CA-AAD3-46D5-97F7-D453BF63E7BC}">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ahoma" pitchFamily="34" charset="0"/>
            </a:rPr>
            <a:t>Jesse Gallegos Member</a:t>
          </a:r>
        </a:p>
      </dgm:t>
    </dgm:pt>
    <dgm:pt modelId="{31A6B9CB-BD3C-41CB-9FB3-4EFA5C4C4663}" type="parTrans" cxnId="{D58A55F7-3786-4CF7-A5C8-42A3DD33E5D8}">
      <dgm:prSet/>
      <dgm:spPr/>
      <dgm:t>
        <a:bodyPr/>
        <a:lstStyle/>
        <a:p>
          <a:endParaRPr lang="en-US"/>
        </a:p>
      </dgm:t>
    </dgm:pt>
    <dgm:pt modelId="{827BACC5-30BC-4890-9D52-BDDB6C68C924}" type="sibTrans" cxnId="{D58A55F7-3786-4CF7-A5C8-42A3DD33E5D8}">
      <dgm:prSet/>
      <dgm:spPr/>
      <dgm:t>
        <a:bodyPr/>
        <a:lstStyle/>
        <a:p>
          <a:endParaRPr lang="en-US"/>
        </a:p>
      </dgm:t>
    </dgm:pt>
    <dgm:pt modelId="{D26E6736-9DDD-41DB-B95C-6A87CD9B7325}">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ahoma" pitchFamily="34" charset="0"/>
            </a:rPr>
            <a:t>Clark Harms Member</a:t>
          </a:r>
        </a:p>
      </dgm:t>
    </dgm:pt>
    <dgm:pt modelId="{4EDA5805-EC92-4771-8B28-A3F63CFB037A}" type="parTrans" cxnId="{9B1A52BE-67DD-4470-85B5-70CFD79BB83F}">
      <dgm:prSet/>
      <dgm:spPr/>
      <dgm:t>
        <a:bodyPr/>
        <a:lstStyle/>
        <a:p>
          <a:endParaRPr lang="en-US"/>
        </a:p>
      </dgm:t>
    </dgm:pt>
    <dgm:pt modelId="{E21D2880-F71D-4426-A28D-B6454ED912DD}" type="sibTrans" cxnId="{9B1A52BE-67DD-4470-85B5-70CFD79BB83F}">
      <dgm:prSet/>
      <dgm:spPr/>
      <dgm:t>
        <a:bodyPr/>
        <a:lstStyle/>
        <a:p>
          <a:endParaRPr lang="en-US"/>
        </a:p>
      </dgm:t>
    </dgm:pt>
    <dgm:pt modelId="{D3A55651-3957-4252-98CB-368B96BDD13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ahoma" pitchFamily="34" charset="0"/>
            </a:rPr>
            <a:t>Robert </a:t>
          </a:r>
          <a:r>
            <a:rPr kumimoji="0" lang="en-US" b="0" i="0" u="none" strike="noStrike" cap="none" normalizeH="0" baseline="0" dirty="0" err="1" smtClean="0">
              <a:ln>
                <a:noFill/>
              </a:ln>
              <a:solidFill>
                <a:schemeClr val="tx1"/>
              </a:solidFill>
              <a:effectLst/>
              <a:latin typeface="Tahoma" pitchFamily="34" charset="0"/>
            </a:rPr>
            <a:t>Yeates</a:t>
          </a:r>
          <a:endParaRPr kumimoji="0" lang="en-US" b="0" i="0" u="none" strike="noStrike" cap="none" normalizeH="0" baseline="0" dirty="0" smtClean="0">
            <a:ln>
              <a:noFill/>
            </a:ln>
            <a:solidFill>
              <a:schemeClr val="tx1"/>
            </a:solidFill>
            <a:effectLst/>
            <a:latin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ahoma" pitchFamily="34" charset="0"/>
            </a:rPr>
            <a:t>Vice Chair </a:t>
          </a:r>
        </a:p>
      </dgm:t>
    </dgm:pt>
    <dgm:pt modelId="{59DC9406-47A8-4532-BB90-F5F48B147CFC}" type="sibTrans" cxnId="{3DB745F9-E8E4-4734-A41C-CCB7DA787462}">
      <dgm:prSet/>
      <dgm:spPr/>
      <dgm:t>
        <a:bodyPr/>
        <a:lstStyle/>
        <a:p>
          <a:endParaRPr lang="en-US"/>
        </a:p>
      </dgm:t>
    </dgm:pt>
    <dgm:pt modelId="{5F5B20AF-CA5F-4DA4-BC8B-E739392ABC7D}" type="parTrans" cxnId="{3DB745F9-E8E4-4734-A41C-CCB7DA787462}">
      <dgm:prSet/>
      <dgm:spPr/>
      <dgm:t>
        <a:bodyPr/>
        <a:lstStyle/>
        <a:p>
          <a:endParaRPr lang="en-US"/>
        </a:p>
      </dgm:t>
    </dgm:pt>
    <dgm:pt modelId="{49B22301-4E49-4B09-BAAB-B08BC1A2E966}" type="pres">
      <dgm:prSet presAssocID="{B8A28B14-97F4-45F1-A4E6-3C1C14CDFCB3}" presName="hierChild1" presStyleCnt="0">
        <dgm:presLayoutVars>
          <dgm:orgChart val="1"/>
          <dgm:chPref val="1"/>
          <dgm:dir/>
          <dgm:animOne val="branch"/>
          <dgm:animLvl val="lvl"/>
          <dgm:resizeHandles/>
        </dgm:presLayoutVars>
      </dgm:prSet>
      <dgm:spPr/>
    </dgm:pt>
    <dgm:pt modelId="{308D1712-D713-4A40-AA8E-7592307B6C5C}" type="pres">
      <dgm:prSet presAssocID="{F1983D28-5AE8-41C5-A794-ED54AA79A0BD}" presName="hierRoot1" presStyleCnt="0">
        <dgm:presLayoutVars>
          <dgm:hierBranch/>
        </dgm:presLayoutVars>
      </dgm:prSet>
      <dgm:spPr/>
    </dgm:pt>
    <dgm:pt modelId="{C3BB41E7-E7F9-4311-8AD7-DB56AAE543B2}" type="pres">
      <dgm:prSet presAssocID="{F1983D28-5AE8-41C5-A794-ED54AA79A0BD}" presName="rootComposite1" presStyleCnt="0"/>
      <dgm:spPr/>
    </dgm:pt>
    <dgm:pt modelId="{FF835FFC-6947-47C6-94A6-0BC2C809E2E6}" type="pres">
      <dgm:prSet presAssocID="{F1983D28-5AE8-41C5-A794-ED54AA79A0BD}" presName="rootText1" presStyleLbl="node0" presStyleIdx="0" presStyleCnt="1" custScaleX="114427">
        <dgm:presLayoutVars>
          <dgm:chPref val="3"/>
        </dgm:presLayoutVars>
      </dgm:prSet>
      <dgm:spPr/>
      <dgm:t>
        <a:bodyPr/>
        <a:lstStyle/>
        <a:p>
          <a:endParaRPr lang="en-US"/>
        </a:p>
      </dgm:t>
    </dgm:pt>
    <dgm:pt modelId="{59F95CCD-250D-4432-8486-D89131FBB7BF}" type="pres">
      <dgm:prSet presAssocID="{F1983D28-5AE8-41C5-A794-ED54AA79A0BD}" presName="rootConnector1" presStyleLbl="node1" presStyleIdx="0" presStyleCnt="0"/>
      <dgm:spPr/>
      <dgm:t>
        <a:bodyPr/>
        <a:lstStyle/>
        <a:p>
          <a:endParaRPr lang="en-US"/>
        </a:p>
      </dgm:t>
    </dgm:pt>
    <dgm:pt modelId="{7CAA2D50-CB65-4548-BE00-B0616C820800}" type="pres">
      <dgm:prSet presAssocID="{F1983D28-5AE8-41C5-A794-ED54AA79A0BD}" presName="hierChild2" presStyleCnt="0"/>
      <dgm:spPr/>
    </dgm:pt>
    <dgm:pt modelId="{63001345-55EA-49E8-8F6F-C4C7B83E93F4}" type="pres">
      <dgm:prSet presAssocID="{5F5B20AF-CA5F-4DA4-BC8B-E739392ABC7D}" presName="Name35" presStyleLbl="parChTrans1D2" presStyleIdx="0" presStyleCnt="2"/>
      <dgm:spPr/>
      <dgm:t>
        <a:bodyPr/>
        <a:lstStyle/>
        <a:p>
          <a:endParaRPr lang="en-US"/>
        </a:p>
      </dgm:t>
    </dgm:pt>
    <dgm:pt modelId="{8184220A-DDE8-4BD5-AB26-85C4EC777C9B}" type="pres">
      <dgm:prSet presAssocID="{D3A55651-3957-4252-98CB-368B96BDD13D}" presName="hierRoot2" presStyleCnt="0">
        <dgm:presLayoutVars>
          <dgm:hierBranch/>
        </dgm:presLayoutVars>
      </dgm:prSet>
      <dgm:spPr/>
    </dgm:pt>
    <dgm:pt modelId="{F80D399D-91D8-48C9-99E3-F5DDCCB6A9E2}" type="pres">
      <dgm:prSet presAssocID="{D3A55651-3957-4252-98CB-368B96BDD13D}" presName="rootComposite" presStyleCnt="0"/>
      <dgm:spPr/>
    </dgm:pt>
    <dgm:pt modelId="{781CC798-A710-4E15-9318-DF23FB9457A5}" type="pres">
      <dgm:prSet presAssocID="{D3A55651-3957-4252-98CB-368B96BDD13D}" presName="rootText" presStyleLbl="node2" presStyleIdx="0" presStyleCnt="1">
        <dgm:presLayoutVars>
          <dgm:chPref val="3"/>
        </dgm:presLayoutVars>
      </dgm:prSet>
      <dgm:spPr/>
      <dgm:t>
        <a:bodyPr/>
        <a:lstStyle/>
        <a:p>
          <a:endParaRPr lang="en-US"/>
        </a:p>
      </dgm:t>
    </dgm:pt>
    <dgm:pt modelId="{DE8DB979-9BA8-41F0-8F7F-E5083CD9E5F0}" type="pres">
      <dgm:prSet presAssocID="{D3A55651-3957-4252-98CB-368B96BDD13D}" presName="rootConnector" presStyleLbl="node2" presStyleIdx="0" presStyleCnt="1"/>
      <dgm:spPr/>
      <dgm:t>
        <a:bodyPr/>
        <a:lstStyle/>
        <a:p>
          <a:endParaRPr lang="en-US"/>
        </a:p>
      </dgm:t>
    </dgm:pt>
    <dgm:pt modelId="{EC2D73F9-E8C3-4327-A181-9C04822DFBF0}" type="pres">
      <dgm:prSet presAssocID="{D3A55651-3957-4252-98CB-368B96BDD13D}" presName="hierChild4" presStyleCnt="0"/>
      <dgm:spPr/>
    </dgm:pt>
    <dgm:pt modelId="{D5E10FEA-B1C3-452A-B31B-21D709F97015}" type="pres">
      <dgm:prSet presAssocID="{D7BF89C9-CF1E-492E-9E36-965E9D4E8346}" presName="Name35" presStyleLbl="parChTrans1D3" presStyleIdx="0" presStyleCnt="3"/>
      <dgm:spPr/>
      <dgm:t>
        <a:bodyPr/>
        <a:lstStyle/>
        <a:p>
          <a:endParaRPr lang="en-US"/>
        </a:p>
      </dgm:t>
    </dgm:pt>
    <dgm:pt modelId="{E801FB56-7651-4DFC-B045-A8F9A464E633}" type="pres">
      <dgm:prSet presAssocID="{D6FF9111-F388-4A98-A55D-E592B93C0832}" presName="hierRoot2" presStyleCnt="0">
        <dgm:presLayoutVars>
          <dgm:hierBranch val="r"/>
        </dgm:presLayoutVars>
      </dgm:prSet>
      <dgm:spPr/>
    </dgm:pt>
    <dgm:pt modelId="{DBF5AED8-1704-42AC-B52C-9E74D7FFE864}" type="pres">
      <dgm:prSet presAssocID="{D6FF9111-F388-4A98-A55D-E592B93C0832}" presName="rootComposite" presStyleCnt="0"/>
      <dgm:spPr/>
    </dgm:pt>
    <dgm:pt modelId="{F2631AF4-37FF-430B-8836-A0027E6B189E}" type="pres">
      <dgm:prSet presAssocID="{D6FF9111-F388-4A98-A55D-E592B93C0832}" presName="rootText" presStyleLbl="node3" presStyleIdx="0" presStyleCnt="3">
        <dgm:presLayoutVars>
          <dgm:chPref val="3"/>
        </dgm:presLayoutVars>
      </dgm:prSet>
      <dgm:spPr/>
      <dgm:t>
        <a:bodyPr/>
        <a:lstStyle/>
        <a:p>
          <a:endParaRPr lang="en-US"/>
        </a:p>
      </dgm:t>
    </dgm:pt>
    <dgm:pt modelId="{02085A31-2062-4AF4-8190-F702E0C3ED8C}" type="pres">
      <dgm:prSet presAssocID="{D6FF9111-F388-4A98-A55D-E592B93C0832}" presName="rootConnector" presStyleLbl="node3" presStyleIdx="0" presStyleCnt="3"/>
      <dgm:spPr/>
      <dgm:t>
        <a:bodyPr/>
        <a:lstStyle/>
        <a:p>
          <a:endParaRPr lang="en-US"/>
        </a:p>
      </dgm:t>
    </dgm:pt>
    <dgm:pt modelId="{DD9914F4-C720-4222-A377-2BDEFD8E8C82}" type="pres">
      <dgm:prSet presAssocID="{D6FF9111-F388-4A98-A55D-E592B93C0832}" presName="hierChild4" presStyleCnt="0"/>
      <dgm:spPr/>
    </dgm:pt>
    <dgm:pt modelId="{28F4AE9B-928F-4506-9818-04CD70E7E3C8}" type="pres">
      <dgm:prSet presAssocID="{D6FF9111-F388-4A98-A55D-E592B93C0832}" presName="hierChild5" presStyleCnt="0"/>
      <dgm:spPr/>
    </dgm:pt>
    <dgm:pt modelId="{C80FC938-9A9B-4928-BF61-8F793579B7FF}" type="pres">
      <dgm:prSet presAssocID="{31A6B9CB-BD3C-41CB-9FB3-4EFA5C4C4663}" presName="Name35" presStyleLbl="parChTrans1D3" presStyleIdx="1" presStyleCnt="3"/>
      <dgm:spPr/>
      <dgm:t>
        <a:bodyPr/>
        <a:lstStyle/>
        <a:p>
          <a:endParaRPr lang="en-US"/>
        </a:p>
      </dgm:t>
    </dgm:pt>
    <dgm:pt modelId="{F3908277-EF5F-451E-83FA-6749A36845FC}" type="pres">
      <dgm:prSet presAssocID="{8C2F83CA-AAD3-46D5-97F7-D453BF63E7BC}" presName="hierRoot2" presStyleCnt="0">
        <dgm:presLayoutVars>
          <dgm:hierBranch val="r"/>
        </dgm:presLayoutVars>
      </dgm:prSet>
      <dgm:spPr/>
    </dgm:pt>
    <dgm:pt modelId="{0E18BBD0-4AC3-4451-9AE8-8C4A2014125A}" type="pres">
      <dgm:prSet presAssocID="{8C2F83CA-AAD3-46D5-97F7-D453BF63E7BC}" presName="rootComposite" presStyleCnt="0"/>
      <dgm:spPr/>
    </dgm:pt>
    <dgm:pt modelId="{65963367-7203-4FF4-8C15-2ED8C0471AE9}" type="pres">
      <dgm:prSet presAssocID="{8C2F83CA-AAD3-46D5-97F7-D453BF63E7BC}" presName="rootText" presStyleLbl="node3" presStyleIdx="1" presStyleCnt="3">
        <dgm:presLayoutVars>
          <dgm:chPref val="3"/>
        </dgm:presLayoutVars>
      </dgm:prSet>
      <dgm:spPr/>
      <dgm:t>
        <a:bodyPr/>
        <a:lstStyle/>
        <a:p>
          <a:endParaRPr lang="en-US"/>
        </a:p>
      </dgm:t>
    </dgm:pt>
    <dgm:pt modelId="{301538C8-0D6D-4ADA-B26C-86D3319E253A}" type="pres">
      <dgm:prSet presAssocID="{8C2F83CA-AAD3-46D5-97F7-D453BF63E7BC}" presName="rootConnector" presStyleLbl="node3" presStyleIdx="1" presStyleCnt="3"/>
      <dgm:spPr/>
      <dgm:t>
        <a:bodyPr/>
        <a:lstStyle/>
        <a:p>
          <a:endParaRPr lang="en-US"/>
        </a:p>
      </dgm:t>
    </dgm:pt>
    <dgm:pt modelId="{F6384A2C-2553-41B3-9A26-5FB667605499}" type="pres">
      <dgm:prSet presAssocID="{8C2F83CA-AAD3-46D5-97F7-D453BF63E7BC}" presName="hierChild4" presStyleCnt="0"/>
      <dgm:spPr/>
    </dgm:pt>
    <dgm:pt modelId="{106A487D-A4CA-418E-A701-13D154C6CEB5}" type="pres">
      <dgm:prSet presAssocID="{8C2F83CA-AAD3-46D5-97F7-D453BF63E7BC}" presName="hierChild5" presStyleCnt="0"/>
      <dgm:spPr/>
    </dgm:pt>
    <dgm:pt modelId="{1832D861-6ED3-4D82-B783-707F397480AC}" type="pres">
      <dgm:prSet presAssocID="{4EDA5805-EC92-4771-8B28-A3F63CFB037A}" presName="Name35" presStyleLbl="parChTrans1D3" presStyleIdx="2" presStyleCnt="3"/>
      <dgm:spPr/>
      <dgm:t>
        <a:bodyPr/>
        <a:lstStyle/>
        <a:p>
          <a:endParaRPr lang="en-US"/>
        </a:p>
      </dgm:t>
    </dgm:pt>
    <dgm:pt modelId="{4E936FB3-C462-403D-93FE-32CB48683322}" type="pres">
      <dgm:prSet presAssocID="{D26E6736-9DDD-41DB-B95C-6A87CD9B7325}" presName="hierRoot2" presStyleCnt="0">
        <dgm:presLayoutVars>
          <dgm:hierBranch val="r"/>
        </dgm:presLayoutVars>
      </dgm:prSet>
      <dgm:spPr/>
    </dgm:pt>
    <dgm:pt modelId="{9C575BDE-012E-4FE2-BD94-FC2FBDE1A408}" type="pres">
      <dgm:prSet presAssocID="{D26E6736-9DDD-41DB-B95C-6A87CD9B7325}" presName="rootComposite" presStyleCnt="0"/>
      <dgm:spPr/>
    </dgm:pt>
    <dgm:pt modelId="{3FA8FE91-4DC8-42C4-8438-6E1240D3960B}" type="pres">
      <dgm:prSet presAssocID="{D26E6736-9DDD-41DB-B95C-6A87CD9B7325}" presName="rootText" presStyleLbl="node3" presStyleIdx="2" presStyleCnt="3">
        <dgm:presLayoutVars>
          <dgm:chPref val="3"/>
        </dgm:presLayoutVars>
      </dgm:prSet>
      <dgm:spPr/>
      <dgm:t>
        <a:bodyPr/>
        <a:lstStyle/>
        <a:p>
          <a:endParaRPr lang="en-US"/>
        </a:p>
      </dgm:t>
    </dgm:pt>
    <dgm:pt modelId="{0B52393B-2B4B-41CE-96B5-68412B8158C6}" type="pres">
      <dgm:prSet presAssocID="{D26E6736-9DDD-41DB-B95C-6A87CD9B7325}" presName="rootConnector" presStyleLbl="node3" presStyleIdx="2" presStyleCnt="3"/>
      <dgm:spPr/>
      <dgm:t>
        <a:bodyPr/>
        <a:lstStyle/>
        <a:p>
          <a:endParaRPr lang="en-US"/>
        </a:p>
      </dgm:t>
    </dgm:pt>
    <dgm:pt modelId="{86D83924-32F2-41BD-ADC8-FC7AA69AE14B}" type="pres">
      <dgm:prSet presAssocID="{D26E6736-9DDD-41DB-B95C-6A87CD9B7325}" presName="hierChild4" presStyleCnt="0"/>
      <dgm:spPr/>
    </dgm:pt>
    <dgm:pt modelId="{AA6859E8-19CB-4294-8B4C-DD6F75B4F26E}" type="pres">
      <dgm:prSet presAssocID="{D26E6736-9DDD-41DB-B95C-6A87CD9B7325}" presName="hierChild5" presStyleCnt="0"/>
      <dgm:spPr/>
    </dgm:pt>
    <dgm:pt modelId="{327204F9-6EB5-4EEB-8CEC-B6381D7291F7}" type="pres">
      <dgm:prSet presAssocID="{D3A55651-3957-4252-98CB-368B96BDD13D}" presName="hierChild5" presStyleCnt="0"/>
      <dgm:spPr/>
    </dgm:pt>
    <dgm:pt modelId="{BC45D12C-F891-4AD9-8E89-9B940293CC08}" type="pres">
      <dgm:prSet presAssocID="{F1983D28-5AE8-41C5-A794-ED54AA79A0BD}" presName="hierChild3" presStyleCnt="0"/>
      <dgm:spPr/>
    </dgm:pt>
    <dgm:pt modelId="{3BAA46ED-CD13-4090-9F07-82C7C38407DC}" type="pres">
      <dgm:prSet presAssocID="{E0E8C6B8-79C9-46AD-83E9-30B83A66441E}" presName="Name111" presStyleLbl="parChTrans1D2" presStyleIdx="1" presStyleCnt="2"/>
      <dgm:spPr/>
      <dgm:t>
        <a:bodyPr/>
        <a:lstStyle/>
        <a:p>
          <a:endParaRPr lang="en-US"/>
        </a:p>
      </dgm:t>
    </dgm:pt>
    <dgm:pt modelId="{8735FEC1-FF25-4D2A-BF88-EB10F3FC14C7}" type="pres">
      <dgm:prSet presAssocID="{BFF7FF22-625D-4702-9748-1F68B3812831}" presName="hierRoot3" presStyleCnt="0">
        <dgm:presLayoutVars>
          <dgm:hierBranch/>
        </dgm:presLayoutVars>
      </dgm:prSet>
      <dgm:spPr/>
    </dgm:pt>
    <dgm:pt modelId="{A211BD17-7E98-4C26-B968-46141998AA3E}" type="pres">
      <dgm:prSet presAssocID="{BFF7FF22-625D-4702-9748-1F68B3812831}" presName="rootComposite3" presStyleCnt="0"/>
      <dgm:spPr/>
    </dgm:pt>
    <dgm:pt modelId="{5E6B7809-2094-4F08-9D25-2B01AE93BEE6}" type="pres">
      <dgm:prSet presAssocID="{BFF7FF22-625D-4702-9748-1F68B3812831}" presName="rootText3" presStyleLbl="asst1" presStyleIdx="0" presStyleCnt="1">
        <dgm:presLayoutVars>
          <dgm:chPref val="3"/>
        </dgm:presLayoutVars>
      </dgm:prSet>
      <dgm:spPr/>
      <dgm:t>
        <a:bodyPr/>
        <a:lstStyle/>
        <a:p>
          <a:endParaRPr lang="en-US"/>
        </a:p>
      </dgm:t>
    </dgm:pt>
    <dgm:pt modelId="{DA0F965C-130D-4E80-AFCF-31926761EDE0}" type="pres">
      <dgm:prSet presAssocID="{BFF7FF22-625D-4702-9748-1F68B3812831}" presName="rootConnector3" presStyleLbl="asst1" presStyleIdx="0" presStyleCnt="1"/>
      <dgm:spPr/>
      <dgm:t>
        <a:bodyPr/>
        <a:lstStyle/>
        <a:p>
          <a:endParaRPr lang="en-US"/>
        </a:p>
      </dgm:t>
    </dgm:pt>
    <dgm:pt modelId="{4C5F4CBE-631E-40C3-B9EB-8BA7DA6986BC}" type="pres">
      <dgm:prSet presAssocID="{BFF7FF22-625D-4702-9748-1F68B3812831}" presName="hierChild6" presStyleCnt="0"/>
      <dgm:spPr/>
    </dgm:pt>
    <dgm:pt modelId="{E068686B-ADD7-4085-B6F9-3321C48D7D54}" type="pres">
      <dgm:prSet presAssocID="{BFF7FF22-625D-4702-9748-1F68B3812831}" presName="hierChild7" presStyleCnt="0"/>
      <dgm:spPr/>
    </dgm:pt>
  </dgm:ptLst>
  <dgm:cxnLst>
    <dgm:cxn modelId="{3652675E-2683-498E-8D21-ACF00273495B}" type="presOf" srcId="{D6FF9111-F388-4A98-A55D-E592B93C0832}" destId="{02085A31-2062-4AF4-8190-F702E0C3ED8C}" srcOrd="1" destOrd="0" presId="urn:microsoft.com/office/officeart/2005/8/layout/orgChart1"/>
    <dgm:cxn modelId="{1D74D371-0D88-4A16-93E5-4425AE8DA2DA}" type="presOf" srcId="{F1983D28-5AE8-41C5-A794-ED54AA79A0BD}" destId="{FF835FFC-6947-47C6-94A6-0BC2C809E2E6}" srcOrd="0" destOrd="0" presId="urn:microsoft.com/office/officeart/2005/8/layout/orgChart1"/>
    <dgm:cxn modelId="{1303B8C7-E60A-4B36-90A9-7238495BE2DA}" type="presOf" srcId="{D26E6736-9DDD-41DB-B95C-6A87CD9B7325}" destId="{3FA8FE91-4DC8-42C4-8438-6E1240D3960B}" srcOrd="0" destOrd="0" presId="urn:microsoft.com/office/officeart/2005/8/layout/orgChart1"/>
    <dgm:cxn modelId="{3DB745F9-E8E4-4734-A41C-CCB7DA787462}" srcId="{F1983D28-5AE8-41C5-A794-ED54AA79A0BD}" destId="{D3A55651-3957-4252-98CB-368B96BDD13D}" srcOrd="1" destOrd="0" parTransId="{5F5B20AF-CA5F-4DA4-BC8B-E739392ABC7D}" sibTransId="{59DC9406-47A8-4532-BB90-F5F48B147CFC}"/>
    <dgm:cxn modelId="{72161ED1-7B37-4B58-BFAC-AE7304559E75}" type="presOf" srcId="{D3A55651-3957-4252-98CB-368B96BDD13D}" destId="{DE8DB979-9BA8-41F0-8F7F-E5083CD9E5F0}" srcOrd="1" destOrd="0" presId="urn:microsoft.com/office/officeart/2005/8/layout/orgChart1"/>
    <dgm:cxn modelId="{5B0640C6-D9E9-4CFB-BA86-6E109B6BE57E}" type="presOf" srcId="{8C2F83CA-AAD3-46D5-97F7-D453BF63E7BC}" destId="{65963367-7203-4FF4-8C15-2ED8C0471AE9}" srcOrd="0" destOrd="0" presId="urn:microsoft.com/office/officeart/2005/8/layout/orgChart1"/>
    <dgm:cxn modelId="{E7DE7BA6-2C42-4407-8D5C-2745BF169A40}" srcId="{B8A28B14-97F4-45F1-A4E6-3C1C14CDFCB3}" destId="{F1983D28-5AE8-41C5-A794-ED54AA79A0BD}" srcOrd="0" destOrd="0" parTransId="{F73672ED-C634-45B2-A3FC-953EE7F16C73}" sibTransId="{4413E4D3-D6EE-43A4-9DA4-25CEAF12D735}"/>
    <dgm:cxn modelId="{4C6393ED-C8E3-4EB3-9082-8F22E89EFF6C}" type="presOf" srcId="{D26E6736-9DDD-41DB-B95C-6A87CD9B7325}" destId="{0B52393B-2B4B-41CE-96B5-68412B8158C6}" srcOrd="1" destOrd="0" presId="urn:microsoft.com/office/officeart/2005/8/layout/orgChart1"/>
    <dgm:cxn modelId="{9FA7EAF1-AA6B-47D9-81FE-C089F8E60FFE}" type="presOf" srcId="{31A6B9CB-BD3C-41CB-9FB3-4EFA5C4C4663}" destId="{C80FC938-9A9B-4928-BF61-8F793579B7FF}" srcOrd="0" destOrd="0" presId="urn:microsoft.com/office/officeart/2005/8/layout/orgChart1"/>
    <dgm:cxn modelId="{4613CEC3-D8FE-4EA0-9F1F-1E49B1199A57}" type="presOf" srcId="{8C2F83CA-AAD3-46D5-97F7-D453BF63E7BC}" destId="{301538C8-0D6D-4ADA-B26C-86D3319E253A}" srcOrd="1" destOrd="0" presId="urn:microsoft.com/office/officeart/2005/8/layout/orgChart1"/>
    <dgm:cxn modelId="{D58A55F7-3786-4CF7-A5C8-42A3DD33E5D8}" srcId="{D3A55651-3957-4252-98CB-368B96BDD13D}" destId="{8C2F83CA-AAD3-46D5-97F7-D453BF63E7BC}" srcOrd="1" destOrd="0" parTransId="{31A6B9CB-BD3C-41CB-9FB3-4EFA5C4C4663}" sibTransId="{827BACC5-30BC-4890-9D52-BDDB6C68C924}"/>
    <dgm:cxn modelId="{CFFA0BF3-260C-4687-9618-9BE2BD8FF30A}" type="presOf" srcId="{D6FF9111-F388-4A98-A55D-E592B93C0832}" destId="{F2631AF4-37FF-430B-8836-A0027E6B189E}" srcOrd="0" destOrd="0" presId="urn:microsoft.com/office/officeart/2005/8/layout/orgChart1"/>
    <dgm:cxn modelId="{9B1A52BE-67DD-4470-85B5-70CFD79BB83F}" srcId="{D3A55651-3957-4252-98CB-368B96BDD13D}" destId="{D26E6736-9DDD-41DB-B95C-6A87CD9B7325}" srcOrd="2" destOrd="0" parTransId="{4EDA5805-EC92-4771-8B28-A3F63CFB037A}" sibTransId="{E21D2880-F71D-4426-A28D-B6454ED912DD}"/>
    <dgm:cxn modelId="{68D6A203-F3DA-42DE-8F17-923295B3F338}" srcId="{F1983D28-5AE8-41C5-A794-ED54AA79A0BD}" destId="{BFF7FF22-625D-4702-9748-1F68B3812831}" srcOrd="0" destOrd="0" parTransId="{E0E8C6B8-79C9-46AD-83E9-30B83A66441E}" sibTransId="{822C7324-B596-460B-93EC-9A75BDF8E31D}"/>
    <dgm:cxn modelId="{9784CFB5-C3E7-4FF7-AF0D-6ADAA9E15755}" type="presOf" srcId="{D3A55651-3957-4252-98CB-368B96BDD13D}" destId="{781CC798-A710-4E15-9318-DF23FB9457A5}" srcOrd="0" destOrd="0" presId="urn:microsoft.com/office/officeart/2005/8/layout/orgChart1"/>
    <dgm:cxn modelId="{98C7F2EB-A2B9-4818-8B96-311C0DEE7AF7}" type="presOf" srcId="{E0E8C6B8-79C9-46AD-83E9-30B83A66441E}" destId="{3BAA46ED-CD13-4090-9F07-82C7C38407DC}" srcOrd="0" destOrd="0" presId="urn:microsoft.com/office/officeart/2005/8/layout/orgChart1"/>
    <dgm:cxn modelId="{33162E56-08A9-4553-BE14-B3B7EBAC2598}" type="presOf" srcId="{BFF7FF22-625D-4702-9748-1F68B3812831}" destId="{5E6B7809-2094-4F08-9D25-2B01AE93BEE6}" srcOrd="0" destOrd="0" presId="urn:microsoft.com/office/officeart/2005/8/layout/orgChart1"/>
    <dgm:cxn modelId="{1BC056BE-24CC-4F2C-9F74-2E85A1E1A471}" type="presOf" srcId="{F1983D28-5AE8-41C5-A794-ED54AA79A0BD}" destId="{59F95CCD-250D-4432-8486-D89131FBB7BF}" srcOrd="1" destOrd="0" presId="urn:microsoft.com/office/officeart/2005/8/layout/orgChart1"/>
    <dgm:cxn modelId="{D8DA8809-8277-4404-AE52-727E6AA34B6D}" type="presOf" srcId="{B8A28B14-97F4-45F1-A4E6-3C1C14CDFCB3}" destId="{49B22301-4E49-4B09-BAAB-B08BC1A2E966}" srcOrd="0" destOrd="0" presId="urn:microsoft.com/office/officeart/2005/8/layout/orgChart1"/>
    <dgm:cxn modelId="{360BCC4D-331B-4B00-A570-0EFE12EA244C}" type="presOf" srcId="{BFF7FF22-625D-4702-9748-1F68B3812831}" destId="{DA0F965C-130D-4E80-AFCF-31926761EDE0}" srcOrd="1" destOrd="0" presId="urn:microsoft.com/office/officeart/2005/8/layout/orgChart1"/>
    <dgm:cxn modelId="{5998F647-88AC-48DB-873E-3D9B9BE231B6}" type="presOf" srcId="{5F5B20AF-CA5F-4DA4-BC8B-E739392ABC7D}" destId="{63001345-55EA-49E8-8F6F-C4C7B83E93F4}" srcOrd="0" destOrd="0" presId="urn:microsoft.com/office/officeart/2005/8/layout/orgChart1"/>
    <dgm:cxn modelId="{55B9A0F4-04F6-44EE-9C9A-9DF78A3C91CC}" type="presOf" srcId="{4EDA5805-EC92-4771-8B28-A3F63CFB037A}" destId="{1832D861-6ED3-4D82-B783-707F397480AC}" srcOrd="0" destOrd="0" presId="urn:microsoft.com/office/officeart/2005/8/layout/orgChart1"/>
    <dgm:cxn modelId="{ED5005F7-C034-4069-9D45-8DB3FAB4BC78}" type="presOf" srcId="{D7BF89C9-CF1E-492E-9E36-965E9D4E8346}" destId="{D5E10FEA-B1C3-452A-B31B-21D709F97015}" srcOrd="0" destOrd="0" presId="urn:microsoft.com/office/officeart/2005/8/layout/orgChart1"/>
    <dgm:cxn modelId="{5404B3C4-3E41-4133-BC8D-C5E8C661B6DD}" srcId="{D3A55651-3957-4252-98CB-368B96BDD13D}" destId="{D6FF9111-F388-4A98-A55D-E592B93C0832}" srcOrd="0" destOrd="0" parTransId="{D7BF89C9-CF1E-492E-9E36-965E9D4E8346}" sibTransId="{AA865A7C-D9EA-446C-8AB8-68EEE54C8F93}"/>
    <dgm:cxn modelId="{7A15FEDE-233A-4B27-B70A-A228356A7AC9}" type="presParOf" srcId="{49B22301-4E49-4B09-BAAB-B08BC1A2E966}" destId="{308D1712-D713-4A40-AA8E-7592307B6C5C}" srcOrd="0" destOrd="0" presId="urn:microsoft.com/office/officeart/2005/8/layout/orgChart1"/>
    <dgm:cxn modelId="{165A9973-5E2A-4048-BDF3-A52AD00FBAFC}" type="presParOf" srcId="{308D1712-D713-4A40-AA8E-7592307B6C5C}" destId="{C3BB41E7-E7F9-4311-8AD7-DB56AAE543B2}" srcOrd="0" destOrd="0" presId="urn:microsoft.com/office/officeart/2005/8/layout/orgChart1"/>
    <dgm:cxn modelId="{EADE0483-5F2C-45B9-B3EA-1C5C7E79779E}" type="presParOf" srcId="{C3BB41E7-E7F9-4311-8AD7-DB56AAE543B2}" destId="{FF835FFC-6947-47C6-94A6-0BC2C809E2E6}" srcOrd="0" destOrd="0" presId="urn:microsoft.com/office/officeart/2005/8/layout/orgChart1"/>
    <dgm:cxn modelId="{EE83FFD1-8EEF-4EDF-84F4-4BB55FB146BC}" type="presParOf" srcId="{C3BB41E7-E7F9-4311-8AD7-DB56AAE543B2}" destId="{59F95CCD-250D-4432-8486-D89131FBB7BF}" srcOrd="1" destOrd="0" presId="urn:microsoft.com/office/officeart/2005/8/layout/orgChart1"/>
    <dgm:cxn modelId="{CA431B98-A72E-4BC1-A41B-31790D6B46B5}" type="presParOf" srcId="{308D1712-D713-4A40-AA8E-7592307B6C5C}" destId="{7CAA2D50-CB65-4548-BE00-B0616C820800}" srcOrd="1" destOrd="0" presId="urn:microsoft.com/office/officeart/2005/8/layout/orgChart1"/>
    <dgm:cxn modelId="{CA03AF91-AE3E-47AD-991B-BF5F95C3E58C}" type="presParOf" srcId="{7CAA2D50-CB65-4548-BE00-B0616C820800}" destId="{63001345-55EA-49E8-8F6F-C4C7B83E93F4}" srcOrd="0" destOrd="0" presId="urn:microsoft.com/office/officeart/2005/8/layout/orgChart1"/>
    <dgm:cxn modelId="{DBD2A77B-E80E-436F-ABA0-5EDF6CA500F6}" type="presParOf" srcId="{7CAA2D50-CB65-4548-BE00-B0616C820800}" destId="{8184220A-DDE8-4BD5-AB26-85C4EC777C9B}" srcOrd="1" destOrd="0" presId="urn:microsoft.com/office/officeart/2005/8/layout/orgChart1"/>
    <dgm:cxn modelId="{329EED4E-7DFE-468B-B960-7BEE946587C2}" type="presParOf" srcId="{8184220A-DDE8-4BD5-AB26-85C4EC777C9B}" destId="{F80D399D-91D8-48C9-99E3-F5DDCCB6A9E2}" srcOrd="0" destOrd="0" presId="urn:microsoft.com/office/officeart/2005/8/layout/orgChart1"/>
    <dgm:cxn modelId="{B8963157-417F-4920-8016-80C703E8E60A}" type="presParOf" srcId="{F80D399D-91D8-48C9-99E3-F5DDCCB6A9E2}" destId="{781CC798-A710-4E15-9318-DF23FB9457A5}" srcOrd="0" destOrd="0" presId="urn:microsoft.com/office/officeart/2005/8/layout/orgChart1"/>
    <dgm:cxn modelId="{40C2F29E-3F9B-4CBE-90E6-29DF2CCE162C}" type="presParOf" srcId="{F80D399D-91D8-48C9-99E3-F5DDCCB6A9E2}" destId="{DE8DB979-9BA8-41F0-8F7F-E5083CD9E5F0}" srcOrd="1" destOrd="0" presId="urn:microsoft.com/office/officeart/2005/8/layout/orgChart1"/>
    <dgm:cxn modelId="{55C6A503-F6B5-4EF9-AA59-F6BCBE28618D}" type="presParOf" srcId="{8184220A-DDE8-4BD5-AB26-85C4EC777C9B}" destId="{EC2D73F9-E8C3-4327-A181-9C04822DFBF0}" srcOrd="1" destOrd="0" presId="urn:microsoft.com/office/officeart/2005/8/layout/orgChart1"/>
    <dgm:cxn modelId="{6C981D07-5892-40A5-AC83-50D68639C33D}" type="presParOf" srcId="{EC2D73F9-E8C3-4327-A181-9C04822DFBF0}" destId="{D5E10FEA-B1C3-452A-B31B-21D709F97015}" srcOrd="0" destOrd="0" presId="urn:microsoft.com/office/officeart/2005/8/layout/orgChart1"/>
    <dgm:cxn modelId="{14669C63-BDE2-4F44-89F3-FA10FBF7E4CA}" type="presParOf" srcId="{EC2D73F9-E8C3-4327-A181-9C04822DFBF0}" destId="{E801FB56-7651-4DFC-B045-A8F9A464E633}" srcOrd="1" destOrd="0" presId="urn:microsoft.com/office/officeart/2005/8/layout/orgChart1"/>
    <dgm:cxn modelId="{C5FA28CE-77AB-4AE8-ABD8-8643A51CE3A3}" type="presParOf" srcId="{E801FB56-7651-4DFC-B045-A8F9A464E633}" destId="{DBF5AED8-1704-42AC-B52C-9E74D7FFE864}" srcOrd="0" destOrd="0" presId="urn:microsoft.com/office/officeart/2005/8/layout/orgChart1"/>
    <dgm:cxn modelId="{CCB48B9D-806F-40BA-A128-2A3A8E695200}" type="presParOf" srcId="{DBF5AED8-1704-42AC-B52C-9E74D7FFE864}" destId="{F2631AF4-37FF-430B-8836-A0027E6B189E}" srcOrd="0" destOrd="0" presId="urn:microsoft.com/office/officeart/2005/8/layout/orgChart1"/>
    <dgm:cxn modelId="{83C68CA5-2E67-4421-BD2C-89E137E8E685}" type="presParOf" srcId="{DBF5AED8-1704-42AC-B52C-9E74D7FFE864}" destId="{02085A31-2062-4AF4-8190-F702E0C3ED8C}" srcOrd="1" destOrd="0" presId="urn:microsoft.com/office/officeart/2005/8/layout/orgChart1"/>
    <dgm:cxn modelId="{0E6F445A-3F90-4D2E-8B33-46E29A8CD1F2}" type="presParOf" srcId="{E801FB56-7651-4DFC-B045-A8F9A464E633}" destId="{DD9914F4-C720-4222-A377-2BDEFD8E8C82}" srcOrd="1" destOrd="0" presId="urn:microsoft.com/office/officeart/2005/8/layout/orgChart1"/>
    <dgm:cxn modelId="{66E6CD5F-0246-45E2-9D61-87CB8F84490B}" type="presParOf" srcId="{E801FB56-7651-4DFC-B045-A8F9A464E633}" destId="{28F4AE9B-928F-4506-9818-04CD70E7E3C8}" srcOrd="2" destOrd="0" presId="urn:microsoft.com/office/officeart/2005/8/layout/orgChart1"/>
    <dgm:cxn modelId="{A939DF20-AA86-42E7-8AA8-385D91F8925E}" type="presParOf" srcId="{EC2D73F9-E8C3-4327-A181-9C04822DFBF0}" destId="{C80FC938-9A9B-4928-BF61-8F793579B7FF}" srcOrd="2" destOrd="0" presId="urn:microsoft.com/office/officeart/2005/8/layout/orgChart1"/>
    <dgm:cxn modelId="{A25E0A46-2F29-4E58-AF39-AD4C8176A267}" type="presParOf" srcId="{EC2D73F9-E8C3-4327-A181-9C04822DFBF0}" destId="{F3908277-EF5F-451E-83FA-6749A36845FC}" srcOrd="3" destOrd="0" presId="urn:microsoft.com/office/officeart/2005/8/layout/orgChart1"/>
    <dgm:cxn modelId="{34675F44-289B-4538-BA47-0313C41CA629}" type="presParOf" srcId="{F3908277-EF5F-451E-83FA-6749A36845FC}" destId="{0E18BBD0-4AC3-4451-9AE8-8C4A2014125A}" srcOrd="0" destOrd="0" presId="urn:microsoft.com/office/officeart/2005/8/layout/orgChart1"/>
    <dgm:cxn modelId="{D6C84915-D710-4A20-8313-4F4B6E1FD555}" type="presParOf" srcId="{0E18BBD0-4AC3-4451-9AE8-8C4A2014125A}" destId="{65963367-7203-4FF4-8C15-2ED8C0471AE9}" srcOrd="0" destOrd="0" presId="urn:microsoft.com/office/officeart/2005/8/layout/orgChart1"/>
    <dgm:cxn modelId="{9471D67C-16B8-4E5C-8EE8-745F9268B174}" type="presParOf" srcId="{0E18BBD0-4AC3-4451-9AE8-8C4A2014125A}" destId="{301538C8-0D6D-4ADA-B26C-86D3319E253A}" srcOrd="1" destOrd="0" presId="urn:microsoft.com/office/officeart/2005/8/layout/orgChart1"/>
    <dgm:cxn modelId="{9F1DADE0-0E25-41A0-ABD6-C59347690B1D}" type="presParOf" srcId="{F3908277-EF5F-451E-83FA-6749A36845FC}" destId="{F6384A2C-2553-41B3-9A26-5FB667605499}" srcOrd="1" destOrd="0" presId="urn:microsoft.com/office/officeart/2005/8/layout/orgChart1"/>
    <dgm:cxn modelId="{D193C8F0-15F3-4707-B396-E2646670A836}" type="presParOf" srcId="{F3908277-EF5F-451E-83FA-6749A36845FC}" destId="{106A487D-A4CA-418E-A701-13D154C6CEB5}" srcOrd="2" destOrd="0" presId="urn:microsoft.com/office/officeart/2005/8/layout/orgChart1"/>
    <dgm:cxn modelId="{BFEBCCDB-1C66-41EF-934E-A06862CFBBED}" type="presParOf" srcId="{EC2D73F9-E8C3-4327-A181-9C04822DFBF0}" destId="{1832D861-6ED3-4D82-B783-707F397480AC}" srcOrd="4" destOrd="0" presId="urn:microsoft.com/office/officeart/2005/8/layout/orgChart1"/>
    <dgm:cxn modelId="{252FEDC6-CEB7-4B7D-B488-B1B6F72A6923}" type="presParOf" srcId="{EC2D73F9-E8C3-4327-A181-9C04822DFBF0}" destId="{4E936FB3-C462-403D-93FE-32CB48683322}" srcOrd="5" destOrd="0" presId="urn:microsoft.com/office/officeart/2005/8/layout/orgChart1"/>
    <dgm:cxn modelId="{5B13C512-25D6-43C3-A1B9-149FA7272C0B}" type="presParOf" srcId="{4E936FB3-C462-403D-93FE-32CB48683322}" destId="{9C575BDE-012E-4FE2-BD94-FC2FBDE1A408}" srcOrd="0" destOrd="0" presId="urn:microsoft.com/office/officeart/2005/8/layout/orgChart1"/>
    <dgm:cxn modelId="{FF2BD480-F22D-434E-A875-37169DBEE034}" type="presParOf" srcId="{9C575BDE-012E-4FE2-BD94-FC2FBDE1A408}" destId="{3FA8FE91-4DC8-42C4-8438-6E1240D3960B}" srcOrd="0" destOrd="0" presId="urn:microsoft.com/office/officeart/2005/8/layout/orgChart1"/>
    <dgm:cxn modelId="{CEEF9653-BDFC-4631-811B-082808939083}" type="presParOf" srcId="{9C575BDE-012E-4FE2-BD94-FC2FBDE1A408}" destId="{0B52393B-2B4B-41CE-96B5-68412B8158C6}" srcOrd="1" destOrd="0" presId="urn:microsoft.com/office/officeart/2005/8/layout/orgChart1"/>
    <dgm:cxn modelId="{F273FBDC-56B1-4124-9E9F-1562A7124A7F}" type="presParOf" srcId="{4E936FB3-C462-403D-93FE-32CB48683322}" destId="{86D83924-32F2-41BD-ADC8-FC7AA69AE14B}" srcOrd="1" destOrd="0" presId="urn:microsoft.com/office/officeart/2005/8/layout/orgChart1"/>
    <dgm:cxn modelId="{E1666D9D-172E-4430-A308-EC094449D562}" type="presParOf" srcId="{4E936FB3-C462-403D-93FE-32CB48683322}" destId="{AA6859E8-19CB-4294-8B4C-DD6F75B4F26E}" srcOrd="2" destOrd="0" presId="urn:microsoft.com/office/officeart/2005/8/layout/orgChart1"/>
    <dgm:cxn modelId="{10916BFC-AB57-4516-BC93-85924AC73B4E}" type="presParOf" srcId="{8184220A-DDE8-4BD5-AB26-85C4EC777C9B}" destId="{327204F9-6EB5-4EEB-8CEC-B6381D7291F7}" srcOrd="2" destOrd="0" presId="urn:microsoft.com/office/officeart/2005/8/layout/orgChart1"/>
    <dgm:cxn modelId="{3769829B-B857-4BC8-AE39-33F9F5DB7459}" type="presParOf" srcId="{308D1712-D713-4A40-AA8E-7592307B6C5C}" destId="{BC45D12C-F891-4AD9-8E89-9B940293CC08}" srcOrd="2" destOrd="0" presId="urn:microsoft.com/office/officeart/2005/8/layout/orgChart1"/>
    <dgm:cxn modelId="{94B0DDFD-8F33-4148-A2EE-05B6D030B578}" type="presParOf" srcId="{BC45D12C-F891-4AD9-8E89-9B940293CC08}" destId="{3BAA46ED-CD13-4090-9F07-82C7C38407DC}" srcOrd="0" destOrd="0" presId="urn:microsoft.com/office/officeart/2005/8/layout/orgChart1"/>
    <dgm:cxn modelId="{EFEBDAD3-53F0-4C51-B171-E27332225E4C}" type="presParOf" srcId="{BC45D12C-F891-4AD9-8E89-9B940293CC08}" destId="{8735FEC1-FF25-4D2A-BF88-EB10F3FC14C7}" srcOrd="1" destOrd="0" presId="urn:microsoft.com/office/officeart/2005/8/layout/orgChart1"/>
    <dgm:cxn modelId="{740FBE25-2E9D-4FF8-8CBA-847B2B3430B4}" type="presParOf" srcId="{8735FEC1-FF25-4D2A-BF88-EB10F3FC14C7}" destId="{A211BD17-7E98-4C26-B968-46141998AA3E}" srcOrd="0" destOrd="0" presId="urn:microsoft.com/office/officeart/2005/8/layout/orgChart1"/>
    <dgm:cxn modelId="{6EE47FEC-D1AB-43B9-904B-1C43965CCA3E}" type="presParOf" srcId="{A211BD17-7E98-4C26-B968-46141998AA3E}" destId="{5E6B7809-2094-4F08-9D25-2B01AE93BEE6}" srcOrd="0" destOrd="0" presId="urn:microsoft.com/office/officeart/2005/8/layout/orgChart1"/>
    <dgm:cxn modelId="{8F07B55C-65CE-454C-BE04-F3B75CEA6241}" type="presParOf" srcId="{A211BD17-7E98-4C26-B968-46141998AA3E}" destId="{DA0F965C-130D-4E80-AFCF-31926761EDE0}" srcOrd="1" destOrd="0" presId="urn:microsoft.com/office/officeart/2005/8/layout/orgChart1"/>
    <dgm:cxn modelId="{307F0541-2CEE-4ECB-B8C2-E483B4B433A7}" type="presParOf" srcId="{8735FEC1-FF25-4D2A-BF88-EB10F3FC14C7}" destId="{4C5F4CBE-631E-40C3-B9EB-8BA7DA6986BC}" srcOrd="1" destOrd="0" presId="urn:microsoft.com/office/officeart/2005/8/layout/orgChart1"/>
    <dgm:cxn modelId="{B3C6E39F-110D-46EA-8AC2-768D6D3905B4}" type="presParOf" srcId="{8735FEC1-FF25-4D2A-BF88-EB10F3FC14C7}" destId="{E068686B-ADD7-4085-B6F9-3321C48D7D54}"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AA46ED-CD13-4090-9F07-82C7C38407DC}">
      <dsp:nvSpPr>
        <dsp:cNvPr id="0" name=""/>
        <dsp:cNvSpPr/>
      </dsp:nvSpPr>
      <dsp:spPr>
        <a:xfrm>
          <a:off x="3981232" y="1000705"/>
          <a:ext cx="209767" cy="918981"/>
        </a:xfrm>
        <a:custGeom>
          <a:avLst/>
          <a:gdLst/>
          <a:ahLst/>
          <a:cxnLst/>
          <a:rect l="0" t="0" r="0" b="0"/>
          <a:pathLst>
            <a:path>
              <a:moveTo>
                <a:pt x="209767" y="0"/>
              </a:moveTo>
              <a:lnTo>
                <a:pt x="209767" y="918981"/>
              </a:lnTo>
              <a:lnTo>
                <a:pt x="0" y="918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32D861-6ED3-4D82-B783-707F397480AC}">
      <dsp:nvSpPr>
        <dsp:cNvPr id="0" name=""/>
        <dsp:cNvSpPr/>
      </dsp:nvSpPr>
      <dsp:spPr>
        <a:xfrm>
          <a:off x="4191000" y="3837559"/>
          <a:ext cx="2417319" cy="419534"/>
        </a:xfrm>
        <a:custGeom>
          <a:avLst/>
          <a:gdLst/>
          <a:ahLst/>
          <a:cxnLst/>
          <a:rect l="0" t="0" r="0" b="0"/>
          <a:pathLst>
            <a:path>
              <a:moveTo>
                <a:pt x="0" y="0"/>
              </a:moveTo>
              <a:lnTo>
                <a:pt x="0" y="209767"/>
              </a:lnTo>
              <a:lnTo>
                <a:pt x="2417319" y="209767"/>
              </a:lnTo>
              <a:lnTo>
                <a:pt x="2417319" y="4195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0FC938-9A9B-4928-BF61-8F793579B7FF}">
      <dsp:nvSpPr>
        <dsp:cNvPr id="0" name=""/>
        <dsp:cNvSpPr/>
      </dsp:nvSpPr>
      <dsp:spPr>
        <a:xfrm>
          <a:off x="4145280" y="3837559"/>
          <a:ext cx="91440" cy="419534"/>
        </a:xfrm>
        <a:custGeom>
          <a:avLst/>
          <a:gdLst/>
          <a:ahLst/>
          <a:cxnLst/>
          <a:rect l="0" t="0" r="0" b="0"/>
          <a:pathLst>
            <a:path>
              <a:moveTo>
                <a:pt x="45720" y="0"/>
              </a:moveTo>
              <a:lnTo>
                <a:pt x="45720" y="4195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E10FEA-B1C3-452A-B31B-21D709F97015}">
      <dsp:nvSpPr>
        <dsp:cNvPr id="0" name=""/>
        <dsp:cNvSpPr/>
      </dsp:nvSpPr>
      <dsp:spPr>
        <a:xfrm>
          <a:off x="1773680" y="3837559"/>
          <a:ext cx="2417319" cy="419534"/>
        </a:xfrm>
        <a:custGeom>
          <a:avLst/>
          <a:gdLst/>
          <a:ahLst/>
          <a:cxnLst/>
          <a:rect l="0" t="0" r="0" b="0"/>
          <a:pathLst>
            <a:path>
              <a:moveTo>
                <a:pt x="2417319" y="0"/>
              </a:moveTo>
              <a:lnTo>
                <a:pt x="2417319" y="209767"/>
              </a:lnTo>
              <a:lnTo>
                <a:pt x="0" y="209767"/>
              </a:lnTo>
              <a:lnTo>
                <a:pt x="0" y="4195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01345-55EA-49E8-8F6F-C4C7B83E93F4}">
      <dsp:nvSpPr>
        <dsp:cNvPr id="0" name=""/>
        <dsp:cNvSpPr/>
      </dsp:nvSpPr>
      <dsp:spPr>
        <a:xfrm>
          <a:off x="4145280" y="1000705"/>
          <a:ext cx="91440" cy="1837962"/>
        </a:xfrm>
        <a:custGeom>
          <a:avLst/>
          <a:gdLst/>
          <a:ahLst/>
          <a:cxnLst/>
          <a:rect l="0" t="0" r="0" b="0"/>
          <a:pathLst>
            <a:path>
              <a:moveTo>
                <a:pt x="45720" y="0"/>
              </a:moveTo>
              <a:lnTo>
                <a:pt x="45720" y="18379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835FFC-6947-47C6-94A6-0BC2C809E2E6}">
      <dsp:nvSpPr>
        <dsp:cNvPr id="0" name=""/>
        <dsp:cNvSpPr/>
      </dsp:nvSpPr>
      <dsp:spPr>
        <a:xfrm>
          <a:off x="3047997" y="1812"/>
          <a:ext cx="2286005" cy="9988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smtClean="0">
              <a:ln>
                <a:noFill/>
              </a:ln>
              <a:solidFill>
                <a:schemeClr val="tx1"/>
              </a:solidFill>
              <a:effectLst/>
              <a:latin typeface="Tahoma" pitchFamily="34" charset="0"/>
            </a:rPr>
            <a:t>Angela Micklos  Chair</a:t>
          </a:r>
          <a:endParaRPr kumimoji="0" lang="en-US" sz="2400" b="0" i="0" u="none" strike="noStrike" kern="1200" cap="none" normalizeH="0" baseline="0" dirty="0" smtClean="0">
            <a:ln>
              <a:noFill/>
            </a:ln>
            <a:solidFill>
              <a:schemeClr val="tx1"/>
            </a:solidFill>
            <a:effectLst/>
            <a:latin typeface="Tahoma" pitchFamily="34" charset="0"/>
          </a:endParaRPr>
        </a:p>
      </dsp:txBody>
      <dsp:txXfrm>
        <a:off x="3047997" y="1812"/>
        <a:ext cx="2286005" cy="998892"/>
      </dsp:txXfrm>
    </dsp:sp>
    <dsp:sp modelId="{781CC798-A710-4E15-9318-DF23FB9457A5}">
      <dsp:nvSpPr>
        <dsp:cNvPr id="0" name=""/>
        <dsp:cNvSpPr/>
      </dsp:nvSpPr>
      <dsp:spPr>
        <a:xfrm>
          <a:off x="3192107" y="2838667"/>
          <a:ext cx="1997785" cy="9988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Tahoma" pitchFamily="34" charset="0"/>
            </a:rPr>
            <a:t>Robert </a:t>
          </a:r>
          <a:r>
            <a:rPr kumimoji="0" lang="en-US" sz="2400" b="0" i="0" u="none" strike="noStrike" kern="1200" cap="none" normalizeH="0" baseline="0" dirty="0" err="1" smtClean="0">
              <a:ln>
                <a:noFill/>
              </a:ln>
              <a:solidFill>
                <a:schemeClr val="tx1"/>
              </a:solidFill>
              <a:effectLst/>
              <a:latin typeface="Tahoma" pitchFamily="34" charset="0"/>
            </a:rPr>
            <a:t>Yeates</a:t>
          </a:r>
          <a:endParaRPr kumimoji="0" lang="en-US" sz="2400" b="0" i="0" u="none" strike="noStrike" kern="1200" cap="none" normalizeH="0" baseline="0" dirty="0" smtClean="0">
            <a:ln>
              <a:noFill/>
            </a:ln>
            <a:solidFill>
              <a:schemeClr val="tx1"/>
            </a:solidFill>
            <a:effectLst/>
            <a:latin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Tahoma" pitchFamily="34" charset="0"/>
            </a:rPr>
            <a:t>Vice Chair </a:t>
          </a:r>
        </a:p>
      </dsp:txBody>
      <dsp:txXfrm>
        <a:off x="3192107" y="2838667"/>
        <a:ext cx="1997785" cy="998892"/>
      </dsp:txXfrm>
    </dsp:sp>
    <dsp:sp modelId="{F2631AF4-37FF-430B-8836-A0027E6B189E}">
      <dsp:nvSpPr>
        <dsp:cNvPr id="0" name=""/>
        <dsp:cNvSpPr/>
      </dsp:nvSpPr>
      <dsp:spPr>
        <a:xfrm>
          <a:off x="774787" y="4257094"/>
          <a:ext cx="1997785" cy="9988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err="1" smtClean="0">
              <a:ln>
                <a:noFill/>
              </a:ln>
              <a:solidFill>
                <a:schemeClr val="tx1"/>
              </a:solidFill>
              <a:effectLst/>
              <a:latin typeface="Tahoma" pitchFamily="34" charset="0"/>
            </a:rPr>
            <a:t>Chyleen</a:t>
          </a:r>
          <a:r>
            <a:rPr kumimoji="0" lang="en-US" sz="2400" b="0" i="0" u="none" strike="noStrike" kern="1200" cap="none" normalizeH="0" baseline="0" dirty="0" smtClean="0">
              <a:ln>
                <a:noFill/>
              </a:ln>
              <a:solidFill>
                <a:schemeClr val="tx1"/>
              </a:solidFill>
              <a:effectLst/>
              <a:latin typeface="Tahoma" pitchFamily="34" charset="0"/>
            </a:rPr>
            <a:t> </a:t>
          </a:r>
          <a:r>
            <a:rPr kumimoji="0" lang="en-US" sz="2400" b="0" i="0" u="none" strike="noStrike" kern="1200" cap="none" normalizeH="0" baseline="0" dirty="0" err="1" smtClean="0">
              <a:ln>
                <a:noFill/>
              </a:ln>
              <a:solidFill>
                <a:schemeClr val="tx1"/>
              </a:solidFill>
              <a:effectLst/>
              <a:latin typeface="Tahoma" pitchFamily="34" charset="0"/>
            </a:rPr>
            <a:t>Arbon</a:t>
          </a:r>
          <a:r>
            <a:rPr kumimoji="0" lang="en-US" sz="2400" b="0" i="0" u="none" strike="noStrike" kern="1200" cap="none" normalizeH="0" baseline="0" dirty="0" smtClean="0">
              <a:ln>
                <a:noFill/>
              </a:ln>
              <a:solidFill>
                <a:schemeClr val="tx1"/>
              </a:solidFill>
              <a:effectLst/>
              <a:latin typeface="Tahoma" pitchFamily="34" charset="0"/>
            </a:rPr>
            <a:t>  Member</a:t>
          </a:r>
        </a:p>
      </dsp:txBody>
      <dsp:txXfrm>
        <a:off x="774787" y="4257094"/>
        <a:ext cx="1997785" cy="998892"/>
      </dsp:txXfrm>
    </dsp:sp>
    <dsp:sp modelId="{65963367-7203-4FF4-8C15-2ED8C0471AE9}">
      <dsp:nvSpPr>
        <dsp:cNvPr id="0" name=""/>
        <dsp:cNvSpPr/>
      </dsp:nvSpPr>
      <dsp:spPr>
        <a:xfrm>
          <a:off x="3192107" y="4257094"/>
          <a:ext cx="1997785" cy="9988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Tahoma" pitchFamily="34" charset="0"/>
            </a:rPr>
            <a:t>Jesse Gallegos Member</a:t>
          </a:r>
        </a:p>
      </dsp:txBody>
      <dsp:txXfrm>
        <a:off x="3192107" y="4257094"/>
        <a:ext cx="1997785" cy="998892"/>
      </dsp:txXfrm>
    </dsp:sp>
    <dsp:sp modelId="{3FA8FE91-4DC8-42C4-8438-6E1240D3960B}">
      <dsp:nvSpPr>
        <dsp:cNvPr id="0" name=""/>
        <dsp:cNvSpPr/>
      </dsp:nvSpPr>
      <dsp:spPr>
        <a:xfrm>
          <a:off x="5609427" y="4257094"/>
          <a:ext cx="1997785" cy="9988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Tahoma" pitchFamily="34" charset="0"/>
            </a:rPr>
            <a:t>Clark Harms Member</a:t>
          </a:r>
        </a:p>
      </dsp:txBody>
      <dsp:txXfrm>
        <a:off x="5609427" y="4257094"/>
        <a:ext cx="1997785" cy="998892"/>
      </dsp:txXfrm>
    </dsp:sp>
    <dsp:sp modelId="{5E6B7809-2094-4F08-9D25-2B01AE93BEE6}">
      <dsp:nvSpPr>
        <dsp:cNvPr id="0" name=""/>
        <dsp:cNvSpPr/>
      </dsp:nvSpPr>
      <dsp:spPr>
        <a:xfrm>
          <a:off x="1983447" y="1420240"/>
          <a:ext cx="1997785" cy="9988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Tahoma" pitchFamily="34" charset="0"/>
            </a:rPr>
            <a:t>Pro Tempore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Tahoma" pitchFamily="34" charset="0"/>
            </a:rPr>
            <a:t>Members</a:t>
          </a:r>
        </a:p>
      </dsp:txBody>
      <dsp:txXfrm>
        <a:off x="1983447" y="1420240"/>
        <a:ext cx="1997785" cy="99889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mtClean="0">
                <a:latin typeface="Arial" charset="0"/>
              </a:defRPr>
            </a:lvl1pPr>
          </a:lstStyle>
          <a:p>
            <a:pPr>
              <a:defRPr/>
            </a:pPr>
            <a:endParaRPr lang="en-US"/>
          </a:p>
        </p:txBody>
      </p:sp>
      <p:sp>
        <p:nvSpPr>
          <p:cNvPr id="573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latin typeface="Arial" charset="0"/>
              </a:defRPr>
            </a:lvl1pPr>
          </a:lstStyle>
          <a:p>
            <a:pPr>
              <a:defRPr/>
            </a:pPr>
            <a:endParaRPr lang="en-US"/>
          </a:p>
        </p:txBody>
      </p:sp>
      <p:sp>
        <p:nvSpPr>
          <p:cNvPr id="573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mtClean="0">
                <a:latin typeface="Arial" charset="0"/>
              </a:defRPr>
            </a:lvl1pPr>
          </a:lstStyle>
          <a:p>
            <a:pPr>
              <a:defRPr/>
            </a:pPr>
            <a:endParaRPr lang="en-US"/>
          </a:p>
        </p:txBody>
      </p:sp>
      <p:sp>
        <p:nvSpPr>
          <p:cNvPr id="573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mtClean="0">
                <a:latin typeface="Arial" charset="0"/>
              </a:defRPr>
            </a:lvl1pPr>
          </a:lstStyle>
          <a:p>
            <a:pPr>
              <a:defRPr/>
            </a:pPr>
            <a:fld id="{3B647319-FF3C-44CD-BDEC-044E86EAE90A}"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05399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mtClean="0">
                <a:latin typeface="Arial" charset="0"/>
              </a:defRPr>
            </a:lvl1pPr>
          </a:lstStyle>
          <a:p>
            <a:pPr>
              <a:defRPr/>
            </a:pPr>
            <a:endParaRPr lang="en-US"/>
          </a:p>
        </p:txBody>
      </p:sp>
      <p:sp>
        <p:nvSpPr>
          <p:cNvPr id="317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latin typeface="Arial"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17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mtClean="0">
                <a:latin typeface="Arial" charset="0"/>
              </a:defRPr>
            </a:lvl1pPr>
          </a:lstStyle>
          <a:p>
            <a:pPr>
              <a:defRPr/>
            </a:pPr>
            <a:endParaRPr lang="en-US"/>
          </a:p>
        </p:txBody>
      </p:sp>
      <p:sp>
        <p:nvSpPr>
          <p:cNvPr id="317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mtClean="0">
                <a:latin typeface="Arial" charset="0"/>
              </a:defRPr>
            </a:lvl1pPr>
          </a:lstStyle>
          <a:p>
            <a:pPr>
              <a:defRPr/>
            </a:pPr>
            <a:fld id="{767498AC-9829-4AA4-A24F-8A71B86067EB}"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06515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45879183"/>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22858586"/>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a:defRPr sz="1200">
                <a:solidFill>
                  <a:schemeClr val="tx1"/>
                </a:solidFill>
                <a:latin typeface="Tahoma" pitchFamily="34" charset="0"/>
              </a:defRPr>
            </a:lvl1pPr>
            <a:lvl2pPr marL="742950" indent="-285750">
              <a:defRPr sz="1200">
                <a:solidFill>
                  <a:schemeClr val="tx1"/>
                </a:solidFill>
                <a:latin typeface="Tahoma" pitchFamily="34" charset="0"/>
              </a:defRPr>
            </a:lvl2pPr>
            <a:lvl3pPr marL="1143000" indent="-228600">
              <a:defRPr sz="1200">
                <a:solidFill>
                  <a:schemeClr val="tx1"/>
                </a:solidFill>
                <a:latin typeface="Tahoma" pitchFamily="34" charset="0"/>
              </a:defRPr>
            </a:lvl3pPr>
            <a:lvl4pPr marL="1600200" indent="-228600">
              <a:defRPr sz="1200">
                <a:solidFill>
                  <a:schemeClr val="tx1"/>
                </a:solidFill>
                <a:latin typeface="Tahoma" pitchFamily="34" charset="0"/>
              </a:defRPr>
            </a:lvl4pPr>
            <a:lvl5pPr marL="2057400" indent="-228600">
              <a:defRPr sz="1200">
                <a:solidFill>
                  <a:schemeClr val="tx1"/>
                </a:solidFill>
                <a:latin typeface="Tahoma" pitchFamily="34" charset="0"/>
              </a:defRPr>
            </a:lvl5pPr>
            <a:lvl6pPr marL="2514600" indent="-228600" eaLnBrk="0" fontAlgn="base" hangingPunct="0">
              <a:spcBef>
                <a:spcPct val="0"/>
              </a:spcBef>
              <a:spcAft>
                <a:spcPct val="0"/>
              </a:spcAft>
              <a:defRPr sz="1200">
                <a:solidFill>
                  <a:schemeClr val="tx1"/>
                </a:solidFill>
                <a:latin typeface="Tahoma" pitchFamily="34" charset="0"/>
              </a:defRPr>
            </a:lvl6pPr>
            <a:lvl7pPr marL="2971800" indent="-228600" eaLnBrk="0" fontAlgn="base" hangingPunct="0">
              <a:spcBef>
                <a:spcPct val="0"/>
              </a:spcBef>
              <a:spcAft>
                <a:spcPct val="0"/>
              </a:spcAft>
              <a:defRPr sz="1200">
                <a:solidFill>
                  <a:schemeClr val="tx1"/>
                </a:solidFill>
                <a:latin typeface="Tahoma" pitchFamily="34" charset="0"/>
              </a:defRPr>
            </a:lvl7pPr>
            <a:lvl8pPr marL="3429000" indent="-228600" eaLnBrk="0" fontAlgn="base" hangingPunct="0">
              <a:spcBef>
                <a:spcPct val="0"/>
              </a:spcBef>
              <a:spcAft>
                <a:spcPct val="0"/>
              </a:spcAft>
              <a:defRPr sz="1200">
                <a:solidFill>
                  <a:schemeClr val="tx1"/>
                </a:solidFill>
                <a:latin typeface="Tahoma" pitchFamily="34" charset="0"/>
              </a:defRPr>
            </a:lvl8pPr>
            <a:lvl9pPr marL="3886200" indent="-228600" eaLnBrk="0" fontAlgn="base" hangingPunct="0">
              <a:spcBef>
                <a:spcPct val="0"/>
              </a:spcBef>
              <a:spcAft>
                <a:spcPct val="0"/>
              </a:spcAft>
              <a:defRPr sz="1200">
                <a:solidFill>
                  <a:schemeClr val="tx1"/>
                </a:solidFill>
                <a:latin typeface="Tahoma" pitchFamily="34" charset="0"/>
              </a:defRPr>
            </a:lvl9pPr>
          </a:lstStyle>
          <a:p>
            <a:fld id="{C75431EB-A39C-441D-A47F-F89963A2BB77}" type="slidenum">
              <a:rPr lang="en-US" altLang="en-US">
                <a:latin typeface="Arial" charset="0"/>
              </a:rPr>
              <a:pPr/>
              <a:t>11</a:t>
            </a:fld>
            <a:endParaRPr lang="en-US" altLang="en-US">
              <a:latin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r>
              <a:rPr lang="en-US" altLang="en-US" dirty="0" smtClean="0"/>
              <a:t>The Board issues written rationale regarding the basis of the decision for all personal appearance hearings.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a:defRPr sz="1200">
                <a:solidFill>
                  <a:schemeClr val="tx1"/>
                </a:solidFill>
                <a:latin typeface="Tahoma" pitchFamily="34" charset="0"/>
              </a:defRPr>
            </a:lvl1pPr>
            <a:lvl2pPr marL="742950" indent="-285750">
              <a:defRPr sz="1200">
                <a:solidFill>
                  <a:schemeClr val="tx1"/>
                </a:solidFill>
                <a:latin typeface="Tahoma" pitchFamily="34" charset="0"/>
              </a:defRPr>
            </a:lvl2pPr>
            <a:lvl3pPr marL="1143000" indent="-228600">
              <a:defRPr sz="1200">
                <a:solidFill>
                  <a:schemeClr val="tx1"/>
                </a:solidFill>
                <a:latin typeface="Tahoma" pitchFamily="34" charset="0"/>
              </a:defRPr>
            </a:lvl3pPr>
            <a:lvl4pPr marL="1600200" indent="-228600">
              <a:defRPr sz="1200">
                <a:solidFill>
                  <a:schemeClr val="tx1"/>
                </a:solidFill>
                <a:latin typeface="Tahoma" pitchFamily="34" charset="0"/>
              </a:defRPr>
            </a:lvl4pPr>
            <a:lvl5pPr marL="2057400" indent="-228600">
              <a:defRPr sz="1200">
                <a:solidFill>
                  <a:schemeClr val="tx1"/>
                </a:solidFill>
                <a:latin typeface="Tahoma" pitchFamily="34" charset="0"/>
              </a:defRPr>
            </a:lvl5pPr>
            <a:lvl6pPr marL="2514600" indent="-228600" eaLnBrk="0" fontAlgn="base" hangingPunct="0">
              <a:spcBef>
                <a:spcPct val="0"/>
              </a:spcBef>
              <a:spcAft>
                <a:spcPct val="0"/>
              </a:spcAft>
              <a:defRPr sz="1200">
                <a:solidFill>
                  <a:schemeClr val="tx1"/>
                </a:solidFill>
                <a:latin typeface="Tahoma" pitchFamily="34" charset="0"/>
              </a:defRPr>
            </a:lvl6pPr>
            <a:lvl7pPr marL="2971800" indent="-228600" eaLnBrk="0" fontAlgn="base" hangingPunct="0">
              <a:spcBef>
                <a:spcPct val="0"/>
              </a:spcBef>
              <a:spcAft>
                <a:spcPct val="0"/>
              </a:spcAft>
              <a:defRPr sz="1200">
                <a:solidFill>
                  <a:schemeClr val="tx1"/>
                </a:solidFill>
                <a:latin typeface="Tahoma" pitchFamily="34" charset="0"/>
              </a:defRPr>
            </a:lvl7pPr>
            <a:lvl8pPr marL="3429000" indent="-228600" eaLnBrk="0" fontAlgn="base" hangingPunct="0">
              <a:spcBef>
                <a:spcPct val="0"/>
              </a:spcBef>
              <a:spcAft>
                <a:spcPct val="0"/>
              </a:spcAft>
              <a:defRPr sz="1200">
                <a:solidFill>
                  <a:schemeClr val="tx1"/>
                </a:solidFill>
                <a:latin typeface="Tahoma" pitchFamily="34" charset="0"/>
              </a:defRPr>
            </a:lvl8pPr>
            <a:lvl9pPr marL="3886200" indent="-228600" eaLnBrk="0" fontAlgn="base" hangingPunct="0">
              <a:spcBef>
                <a:spcPct val="0"/>
              </a:spcBef>
              <a:spcAft>
                <a:spcPct val="0"/>
              </a:spcAft>
              <a:defRPr sz="1200">
                <a:solidFill>
                  <a:schemeClr val="tx1"/>
                </a:solidFill>
                <a:latin typeface="Tahoma" pitchFamily="34" charset="0"/>
              </a:defRPr>
            </a:lvl9pPr>
          </a:lstStyle>
          <a:p>
            <a:fld id="{CDF5AF54-5088-48A9-B105-C5C2B75B30D0}" type="slidenum">
              <a:rPr lang="en-US" altLang="en-US">
                <a:latin typeface="Arial" charset="0"/>
              </a:rPr>
              <a:pPr/>
              <a:t>12</a:t>
            </a:fld>
            <a:endParaRPr lang="en-US" altLang="en-US">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r>
              <a:rPr lang="en-US" altLang="en-US" dirty="0" smtClean="0"/>
              <a:t>The Board issues written rationale regarding the basis of the decision for all personal appearance hearings.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9958702"/>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08247690"/>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39850990"/>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20557511"/>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6834040"/>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19461253"/>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19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6929702"/>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94829163"/>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9295210"/>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8466078"/>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43550281"/>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266304"/>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a:defRPr sz="1200">
                <a:solidFill>
                  <a:schemeClr val="tx1"/>
                </a:solidFill>
                <a:latin typeface="Tahoma" pitchFamily="34" charset="0"/>
              </a:defRPr>
            </a:lvl1pPr>
            <a:lvl2pPr marL="742950" indent="-285750">
              <a:defRPr sz="1200">
                <a:solidFill>
                  <a:schemeClr val="tx1"/>
                </a:solidFill>
                <a:latin typeface="Tahoma" pitchFamily="34" charset="0"/>
              </a:defRPr>
            </a:lvl2pPr>
            <a:lvl3pPr marL="1143000" indent="-228600">
              <a:defRPr sz="1200">
                <a:solidFill>
                  <a:schemeClr val="tx1"/>
                </a:solidFill>
                <a:latin typeface="Tahoma" pitchFamily="34" charset="0"/>
              </a:defRPr>
            </a:lvl3pPr>
            <a:lvl4pPr marL="1600200" indent="-228600">
              <a:defRPr sz="1200">
                <a:solidFill>
                  <a:schemeClr val="tx1"/>
                </a:solidFill>
                <a:latin typeface="Tahoma" pitchFamily="34" charset="0"/>
              </a:defRPr>
            </a:lvl4pPr>
            <a:lvl5pPr marL="2057400" indent="-228600">
              <a:defRPr sz="1200">
                <a:solidFill>
                  <a:schemeClr val="tx1"/>
                </a:solidFill>
                <a:latin typeface="Tahoma" pitchFamily="34" charset="0"/>
              </a:defRPr>
            </a:lvl5pPr>
            <a:lvl6pPr marL="2514600" indent="-228600" eaLnBrk="0" fontAlgn="base" hangingPunct="0">
              <a:spcBef>
                <a:spcPct val="0"/>
              </a:spcBef>
              <a:spcAft>
                <a:spcPct val="0"/>
              </a:spcAft>
              <a:defRPr sz="1200">
                <a:solidFill>
                  <a:schemeClr val="tx1"/>
                </a:solidFill>
                <a:latin typeface="Tahoma" pitchFamily="34" charset="0"/>
              </a:defRPr>
            </a:lvl6pPr>
            <a:lvl7pPr marL="2971800" indent="-228600" eaLnBrk="0" fontAlgn="base" hangingPunct="0">
              <a:spcBef>
                <a:spcPct val="0"/>
              </a:spcBef>
              <a:spcAft>
                <a:spcPct val="0"/>
              </a:spcAft>
              <a:defRPr sz="1200">
                <a:solidFill>
                  <a:schemeClr val="tx1"/>
                </a:solidFill>
                <a:latin typeface="Tahoma" pitchFamily="34" charset="0"/>
              </a:defRPr>
            </a:lvl7pPr>
            <a:lvl8pPr marL="3429000" indent="-228600" eaLnBrk="0" fontAlgn="base" hangingPunct="0">
              <a:spcBef>
                <a:spcPct val="0"/>
              </a:spcBef>
              <a:spcAft>
                <a:spcPct val="0"/>
              </a:spcAft>
              <a:defRPr sz="1200">
                <a:solidFill>
                  <a:schemeClr val="tx1"/>
                </a:solidFill>
                <a:latin typeface="Tahoma" pitchFamily="34" charset="0"/>
              </a:defRPr>
            </a:lvl8pPr>
            <a:lvl9pPr marL="3886200" indent="-228600" eaLnBrk="0" fontAlgn="base" hangingPunct="0">
              <a:spcBef>
                <a:spcPct val="0"/>
              </a:spcBef>
              <a:spcAft>
                <a:spcPct val="0"/>
              </a:spcAft>
              <a:defRPr sz="1200">
                <a:solidFill>
                  <a:schemeClr val="tx1"/>
                </a:solidFill>
                <a:latin typeface="Tahoma" pitchFamily="34" charset="0"/>
              </a:defRPr>
            </a:lvl9pPr>
          </a:lstStyle>
          <a:p>
            <a:fld id="{6F23053C-689C-4F53-9C08-1DBE6368E78F}" type="slidenum">
              <a:rPr lang="en-US" altLang="en-US">
                <a:latin typeface="Arial" charset="0"/>
              </a:rPr>
              <a:pPr/>
              <a:t>24</a:t>
            </a:fld>
            <a:endParaRPr lang="en-US" altLang="en-US">
              <a:latin typeface="Arial"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marL="228600" indent="-228600" eaLnBrk="1" hangingPunct="1"/>
            <a:r>
              <a:rPr lang="en-US" altLang="en-US" dirty="0" smtClean="0"/>
              <a:t>The Board may deny a pardon by majority vote without a hearing.</a:t>
            </a:r>
          </a:p>
          <a:p>
            <a:pPr marL="228600" indent="-228600" eaLnBrk="1" hangingPunct="1"/>
            <a:r>
              <a:rPr lang="en-US" altLang="en-US" dirty="0" smtClean="0"/>
              <a:t>If the Board decides to consider the granting of a pardon, a hearing will be scheduled with notice being given to </a:t>
            </a:r>
          </a:p>
          <a:p>
            <a:pPr marL="228600" indent="-228600" eaLnBrk="1" hangingPunct="1">
              <a:buFontTx/>
              <a:buAutoNum type="arabicParenR"/>
            </a:pPr>
            <a:r>
              <a:rPr lang="en-US" altLang="en-US" dirty="0" smtClean="0"/>
              <a:t>The victim(s)</a:t>
            </a:r>
          </a:p>
          <a:p>
            <a:pPr marL="228600" indent="-228600" eaLnBrk="1" hangingPunct="1">
              <a:buFontTx/>
              <a:buAutoNum type="arabicParenR"/>
            </a:pPr>
            <a:r>
              <a:rPr lang="en-US" altLang="en-US" dirty="0" smtClean="0"/>
              <a:t>  The chief law enforcement officer of the arresting agency</a:t>
            </a:r>
          </a:p>
          <a:p>
            <a:pPr marL="228600" indent="-228600" eaLnBrk="1" hangingPunct="1">
              <a:buFontTx/>
              <a:buAutoNum type="arabicParenR"/>
            </a:pPr>
            <a:r>
              <a:rPr lang="en-US" altLang="en-US" dirty="0" smtClean="0"/>
              <a:t>  The presiding judge where the conviction was entered, and</a:t>
            </a:r>
          </a:p>
          <a:p>
            <a:pPr marL="228600" indent="-228600" eaLnBrk="1" hangingPunct="1">
              <a:buFontTx/>
              <a:buAutoNum type="arabicParenR"/>
            </a:pPr>
            <a:r>
              <a:rPr lang="en-US" altLang="en-US" dirty="0" smtClean="0"/>
              <a:t>  the County, District, or City Attorney where the case was prosecuted.</a:t>
            </a:r>
          </a:p>
          <a:p>
            <a:pPr marL="228600" indent="-228600" eaLnBrk="1" hangingPunct="1">
              <a:buFontTx/>
              <a:buAutoNum type="arabicParenR"/>
            </a:pPr>
            <a:r>
              <a:rPr lang="en-US" altLang="en-US" dirty="0" smtClean="0"/>
              <a:t>  Notice may also be posted in a public place</a:t>
            </a:r>
          </a:p>
          <a:p>
            <a:pPr marL="228600" indent="-228600" eaLnBrk="1" hangingPunct="1">
              <a:buFontTx/>
              <a:buAutoNum type="arabicParenR"/>
            </a:pPr>
            <a:endParaRPr lang="en-US" altLang="en-US" dirty="0" smtClean="0"/>
          </a:p>
          <a:p>
            <a:pPr marL="228600" indent="-228600" eaLnBrk="1" hangingPunct="1">
              <a:buFontTx/>
              <a:buAutoNum type="arabicParenR"/>
            </a:pPr>
            <a:endParaRPr lang="en-US" altLang="en-US" dirty="0" smtClean="0"/>
          </a:p>
          <a:p>
            <a:pPr marL="228600" indent="-228600" eaLnBrk="1" hangingPunct="1"/>
            <a:r>
              <a:rPr lang="en-US" altLang="en-US" dirty="0" smtClean="0"/>
              <a:t>The Board may grant a conditional pardon or an unconditional pardon.  The petitioner will be notified in writing of the results.    </a:t>
            </a:r>
          </a:p>
          <a:p>
            <a:pPr marL="228600" indent="-228600" eaLnBrk="1" hangingPunct="1">
              <a:buFontTx/>
              <a:buAutoNum type="arabicParenR"/>
            </a:pPr>
            <a:endParaRPr lang="en-US" altLang="en-US" dirty="0" smtClean="0"/>
          </a:p>
          <a:p>
            <a:pPr marL="228600" indent="-228600" eaLnBrk="1" hangingPunct="1">
              <a:buFontTx/>
              <a:buAutoNum type="arabicParenR"/>
            </a:pPr>
            <a:endParaRPr lang="en-US" alt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a:defRPr sz="1200">
                <a:solidFill>
                  <a:schemeClr val="tx1"/>
                </a:solidFill>
                <a:latin typeface="Tahoma" pitchFamily="34" charset="0"/>
              </a:defRPr>
            </a:lvl1pPr>
            <a:lvl2pPr marL="742950" indent="-285750">
              <a:defRPr sz="1200">
                <a:solidFill>
                  <a:schemeClr val="tx1"/>
                </a:solidFill>
                <a:latin typeface="Tahoma" pitchFamily="34" charset="0"/>
              </a:defRPr>
            </a:lvl2pPr>
            <a:lvl3pPr marL="1143000" indent="-228600">
              <a:defRPr sz="1200">
                <a:solidFill>
                  <a:schemeClr val="tx1"/>
                </a:solidFill>
                <a:latin typeface="Tahoma" pitchFamily="34" charset="0"/>
              </a:defRPr>
            </a:lvl3pPr>
            <a:lvl4pPr marL="1600200" indent="-228600">
              <a:defRPr sz="1200">
                <a:solidFill>
                  <a:schemeClr val="tx1"/>
                </a:solidFill>
                <a:latin typeface="Tahoma" pitchFamily="34" charset="0"/>
              </a:defRPr>
            </a:lvl4pPr>
            <a:lvl5pPr marL="2057400" indent="-228600">
              <a:defRPr sz="1200">
                <a:solidFill>
                  <a:schemeClr val="tx1"/>
                </a:solidFill>
                <a:latin typeface="Tahoma" pitchFamily="34" charset="0"/>
              </a:defRPr>
            </a:lvl5pPr>
            <a:lvl6pPr marL="2514600" indent="-228600" eaLnBrk="0" fontAlgn="base" hangingPunct="0">
              <a:spcBef>
                <a:spcPct val="0"/>
              </a:spcBef>
              <a:spcAft>
                <a:spcPct val="0"/>
              </a:spcAft>
              <a:defRPr sz="1200">
                <a:solidFill>
                  <a:schemeClr val="tx1"/>
                </a:solidFill>
                <a:latin typeface="Tahoma" pitchFamily="34" charset="0"/>
              </a:defRPr>
            </a:lvl6pPr>
            <a:lvl7pPr marL="2971800" indent="-228600" eaLnBrk="0" fontAlgn="base" hangingPunct="0">
              <a:spcBef>
                <a:spcPct val="0"/>
              </a:spcBef>
              <a:spcAft>
                <a:spcPct val="0"/>
              </a:spcAft>
              <a:defRPr sz="1200">
                <a:solidFill>
                  <a:schemeClr val="tx1"/>
                </a:solidFill>
                <a:latin typeface="Tahoma" pitchFamily="34" charset="0"/>
              </a:defRPr>
            </a:lvl7pPr>
            <a:lvl8pPr marL="3429000" indent="-228600" eaLnBrk="0" fontAlgn="base" hangingPunct="0">
              <a:spcBef>
                <a:spcPct val="0"/>
              </a:spcBef>
              <a:spcAft>
                <a:spcPct val="0"/>
              </a:spcAft>
              <a:defRPr sz="1200">
                <a:solidFill>
                  <a:schemeClr val="tx1"/>
                </a:solidFill>
                <a:latin typeface="Tahoma" pitchFamily="34" charset="0"/>
              </a:defRPr>
            </a:lvl8pPr>
            <a:lvl9pPr marL="3886200" indent="-228600" eaLnBrk="0" fontAlgn="base" hangingPunct="0">
              <a:spcBef>
                <a:spcPct val="0"/>
              </a:spcBef>
              <a:spcAft>
                <a:spcPct val="0"/>
              </a:spcAft>
              <a:defRPr sz="1200">
                <a:solidFill>
                  <a:schemeClr val="tx1"/>
                </a:solidFill>
                <a:latin typeface="Tahoma" pitchFamily="34" charset="0"/>
              </a:defRPr>
            </a:lvl9pPr>
          </a:lstStyle>
          <a:p>
            <a:fld id="{D1AD7240-0EBE-455E-AE18-744CD7A3B2AD}" type="slidenum">
              <a:rPr lang="en-US" altLang="en-US">
                <a:latin typeface="Arial" charset="0"/>
              </a:rPr>
              <a:pPr/>
              <a:t>25</a:t>
            </a:fld>
            <a:endParaRPr lang="en-US" altLang="en-US">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r>
              <a:rPr lang="en-US" altLang="en-US" smtClean="0"/>
              <a:t>Applicable for inmates sentenced to death.</a:t>
            </a:r>
          </a:p>
          <a:p>
            <a:pPr eaLnBrk="1" hangingPunct="1"/>
            <a:endParaRPr lang="en-US" altLang="en-US" smtClean="0"/>
          </a:p>
          <a:p>
            <a:pPr eaLnBrk="1" hangingPunct="1"/>
            <a:r>
              <a:rPr lang="en-US" altLang="en-US" smtClean="0"/>
              <a:t>Hi-Fi case requested commutation and was denied</a:t>
            </a:r>
          </a:p>
          <a:p>
            <a:pPr eaLnBrk="1" hangingPunct="1"/>
            <a:r>
              <a:rPr lang="en-US" altLang="en-US" smtClean="0"/>
              <a:t>Tillman requested, but Judge ordered life sentence with parole prior to commutation hearing</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57736044"/>
      </p:ext>
    </p:extLst>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16857219"/>
      </p:ext>
    </p:extLst>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28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79260907"/>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73600771"/>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469968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55407416"/>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7414311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31016424"/>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32611610"/>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7498AC-9829-4AA4-A24F-8A71B86067EB}" type="slidenum">
              <a:rPr lang="en-US" smtClean="0"/>
              <a:pPr>
                <a:defRPr/>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12187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19495"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9496"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39" name="Rectangle 37"/>
          <p:cNvSpPr>
            <a:spLocks noGrp="1" noChangeArrowheads="1"/>
          </p:cNvSpPr>
          <p:nvPr>
            <p:ph type="dt" sz="half" idx="10"/>
          </p:nvPr>
        </p:nvSpPr>
        <p:spPr/>
        <p:txBody>
          <a:bodyPr/>
          <a:lstStyle>
            <a:lvl1pPr>
              <a:defRPr smtClean="0"/>
            </a:lvl1pPr>
          </a:lstStyle>
          <a:p>
            <a:pPr>
              <a:defRPr/>
            </a:pPr>
            <a:endParaRPr lang="en-US"/>
          </a:p>
        </p:txBody>
      </p:sp>
      <p:sp>
        <p:nvSpPr>
          <p:cNvPr id="40" name="Rectangle 38"/>
          <p:cNvSpPr>
            <a:spLocks noGrp="1" noChangeArrowheads="1"/>
          </p:cNvSpPr>
          <p:nvPr>
            <p:ph type="ftr" sz="quarter" idx="11"/>
          </p:nvPr>
        </p:nvSpPr>
        <p:spPr/>
        <p:txBody>
          <a:bodyPr/>
          <a:lstStyle>
            <a:lvl1pPr>
              <a:defRPr smtClean="0"/>
            </a:lvl1pPr>
          </a:lstStyle>
          <a:p>
            <a:pPr>
              <a:defRPr/>
            </a:pPr>
            <a:endParaRPr lang="en-US"/>
          </a:p>
        </p:txBody>
      </p:sp>
      <p:sp>
        <p:nvSpPr>
          <p:cNvPr id="41" name="Rectangle 41"/>
          <p:cNvSpPr>
            <a:spLocks noGrp="1" noChangeArrowheads="1"/>
          </p:cNvSpPr>
          <p:nvPr>
            <p:ph type="sldNum" sz="quarter" idx="12"/>
          </p:nvPr>
        </p:nvSpPr>
        <p:spPr/>
        <p:txBody>
          <a:bodyPr/>
          <a:lstStyle>
            <a:lvl1pPr>
              <a:defRPr smtClean="0"/>
            </a:lvl1pPr>
          </a:lstStyle>
          <a:p>
            <a:pPr>
              <a:defRPr/>
            </a:pPr>
            <a:fld id="{8116C121-4B1A-491C-9727-D8D2A6FCB20E}"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74297707"/>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A84C7984-5636-4237-B8D6-B1E18E82F5C5}"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89427166"/>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B8E43CC-E82C-4BEC-8D93-8709C05452F3}"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194715"/>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30725"/>
          </a:xfrm>
        </p:spPr>
        <p:txBody>
          <a:bodyPr/>
          <a:lstStyle/>
          <a:p>
            <a:pPr lvl="0"/>
            <a:endParaRPr lang="en-US" noProof="0" smtClean="0"/>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E5A81DAD-9F02-462C-A07E-0920D95B46F7}"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22112169"/>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7D1BD27D-A517-46F4-B1AD-739283C2CF2A}"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93733653"/>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B6FCBE53-3501-47A7-8705-0F297CD5AAB9}"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20671984"/>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BB86880D-2333-4805-8302-27F59C65C616}"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04458212"/>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en-US"/>
          </a:p>
        </p:txBody>
      </p:sp>
      <p:sp>
        <p:nvSpPr>
          <p:cNvPr id="8" name="Rectangle 40"/>
          <p:cNvSpPr>
            <a:spLocks noGrp="1" noChangeArrowheads="1"/>
          </p:cNvSpPr>
          <p:nvPr>
            <p:ph type="ftr" sz="quarter" idx="11"/>
          </p:nvPr>
        </p:nvSpPr>
        <p:spPr>
          <a:ln/>
        </p:spPr>
        <p:txBody>
          <a:bodyPr/>
          <a:lstStyle>
            <a:lvl1pPr>
              <a:defRPr/>
            </a:lvl1pPr>
          </a:lstStyle>
          <a:p>
            <a:pPr>
              <a:defRPr/>
            </a:pPr>
            <a:endParaRPr lang="en-US"/>
          </a:p>
        </p:txBody>
      </p:sp>
      <p:sp>
        <p:nvSpPr>
          <p:cNvPr id="9" name="Rectangle 41"/>
          <p:cNvSpPr>
            <a:spLocks noGrp="1" noChangeArrowheads="1"/>
          </p:cNvSpPr>
          <p:nvPr>
            <p:ph type="sldNum" sz="quarter" idx="12"/>
          </p:nvPr>
        </p:nvSpPr>
        <p:spPr>
          <a:ln/>
        </p:spPr>
        <p:txBody>
          <a:bodyPr/>
          <a:lstStyle>
            <a:lvl1pPr>
              <a:defRPr/>
            </a:lvl1pPr>
          </a:lstStyle>
          <a:p>
            <a:pPr>
              <a:defRPr/>
            </a:pPr>
            <a:fld id="{DE738202-603D-4508-91A8-BBEA7285DBC1}"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2701141"/>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en-US"/>
          </a:p>
        </p:txBody>
      </p:sp>
      <p:sp>
        <p:nvSpPr>
          <p:cNvPr id="4" name="Rectangle 40"/>
          <p:cNvSpPr>
            <a:spLocks noGrp="1" noChangeArrowheads="1"/>
          </p:cNvSpPr>
          <p:nvPr>
            <p:ph type="ftr" sz="quarter" idx="11"/>
          </p:nvPr>
        </p:nvSpPr>
        <p:spPr>
          <a:ln/>
        </p:spPr>
        <p:txBody>
          <a:bodyPr/>
          <a:lstStyle>
            <a:lvl1pPr>
              <a:defRPr/>
            </a:lvl1pPr>
          </a:lstStyle>
          <a:p>
            <a:pPr>
              <a:defRPr/>
            </a:pPr>
            <a:endParaRPr lang="en-US"/>
          </a:p>
        </p:txBody>
      </p:sp>
      <p:sp>
        <p:nvSpPr>
          <p:cNvPr id="5" name="Rectangle 41"/>
          <p:cNvSpPr>
            <a:spLocks noGrp="1" noChangeArrowheads="1"/>
          </p:cNvSpPr>
          <p:nvPr>
            <p:ph type="sldNum" sz="quarter" idx="12"/>
          </p:nvPr>
        </p:nvSpPr>
        <p:spPr>
          <a:ln/>
        </p:spPr>
        <p:txBody>
          <a:bodyPr/>
          <a:lstStyle>
            <a:lvl1pPr>
              <a:defRPr/>
            </a:lvl1pPr>
          </a:lstStyle>
          <a:p>
            <a:pPr>
              <a:defRPr/>
            </a:pPr>
            <a:fld id="{16E502EB-D096-4068-8AC0-3B691DF18AE5}"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06568345"/>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n-US"/>
          </a:p>
        </p:txBody>
      </p:sp>
      <p:sp>
        <p:nvSpPr>
          <p:cNvPr id="3" name="Rectangle 40"/>
          <p:cNvSpPr>
            <a:spLocks noGrp="1" noChangeArrowheads="1"/>
          </p:cNvSpPr>
          <p:nvPr>
            <p:ph type="ftr" sz="quarter" idx="11"/>
          </p:nvPr>
        </p:nvSpPr>
        <p:spPr>
          <a:ln/>
        </p:spPr>
        <p:txBody>
          <a:bodyPr/>
          <a:lstStyle>
            <a:lvl1pPr>
              <a:defRPr/>
            </a:lvl1pPr>
          </a:lstStyle>
          <a:p>
            <a:pPr>
              <a:defRPr/>
            </a:pPr>
            <a:endParaRPr lang="en-US"/>
          </a:p>
        </p:txBody>
      </p:sp>
      <p:sp>
        <p:nvSpPr>
          <p:cNvPr id="4" name="Rectangle 41"/>
          <p:cNvSpPr>
            <a:spLocks noGrp="1" noChangeArrowheads="1"/>
          </p:cNvSpPr>
          <p:nvPr>
            <p:ph type="sldNum" sz="quarter" idx="12"/>
          </p:nvPr>
        </p:nvSpPr>
        <p:spPr>
          <a:ln/>
        </p:spPr>
        <p:txBody>
          <a:bodyPr/>
          <a:lstStyle>
            <a:lvl1pPr>
              <a:defRPr/>
            </a:lvl1pPr>
          </a:lstStyle>
          <a:p>
            <a:pPr>
              <a:defRPr/>
            </a:pPr>
            <a:fld id="{4ADB1392-2DB0-4D15-AA1B-71AE6BF420EE}"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66959833"/>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4FAD87FC-2C05-4E1F-A791-D183BAB72FC6}"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68365575"/>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28CBC5D9-1531-4E0C-AC78-FEE2BFEF805C}"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06512207"/>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18435"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36"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18437"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38"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39"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40"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41"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42"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43"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44"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45"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46"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8447"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448"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49"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0"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1"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2"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3"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4"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5"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456"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7"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8"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59"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18460"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18461"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18462"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63"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8464"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18465"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8466"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18467"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18468"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18469"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70"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71"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mtClean="0"/>
            </a:lvl1pPr>
          </a:lstStyle>
          <a:p>
            <a:pPr>
              <a:defRPr/>
            </a:pPr>
            <a:endParaRPr lang="en-US"/>
          </a:p>
        </p:txBody>
      </p:sp>
      <p:sp>
        <p:nvSpPr>
          <p:cNvPr id="18472"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mtClean="0"/>
            </a:lvl1pPr>
          </a:lstStyle>
          <a:p>
            <a:pPr>
              <a:defRPr/>
            </a:pPr>
            <a:endParaRPr lang="en-US"/>
          </a:p>
        </p:txBody>
      </p:sp>
      <p:sp>
        <p:nvSpPr>
          <p:cNvPr id="18473"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mtClean="0"/>
            </a:lvl1pPr>
          </a:lstStyle>
          <a:p>
            <a:pPr>
              <a:defRPr/>
            </a:pPr>
            <a:fld id="{B6434D9B-062E-4FA3-A91F-744CF424A8B5}"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83"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ransition>
    <p:random/>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8600" y="4273"/>
            <a:ext cx="8610600" cy="3886200"/>
          </a:xfrm>
        </p:spPr>
        <p:txBody>
          <a:bodyPr/>
          <a:lstStyle/>
          <a:p>
            <a:pPr eaLnBrk="1" hangingPunct="1">
              <a:defRPr/>
            </a:pPr>
            <a:r>
              <a:rPr lang="en-US" sz="4800" dirty="0" smtClean="0"/>
              <a:t>SENTENCE TBD:</a:t>
            </a:r>
            <a:br>
              <a:rPr lang="en-US" sz="4800" dirty="0" smtClean="0"/>
            </a:br>
            <a:r>
              <a:rPr lang="en-US" sz="4800" dirty="0" smtClean="0"/>
              <a:t> </a:t>
            </a:r>
            <a:r>
              <a:rPr lang="en-US" sz="3200" dirty="0" smtClean="0"/>
              <a:t>A PRACTICAL PRIMER ON UTAH’S INDETERMINATE SENTENCING STRUCTURE AND THE </a:t>
            </a:r>
            <a:br>
              <a:rPr lang="en-US" sz="3200" dirty="0" smtClean="0"/>
            </a:br>
            <a:r>
              <a:rPr lang="en-US" sz="3200" dirty="0" smtClean="0"/>
              <a:t> BOARD OF PARDONS AND PAROLE</a:t>
            </a:r>
            <a:endParaRPr lang="en-US" sz="3600" dirty="0" smtClean="0"/>
          </a:p>
        </p:txBody>
      </p:sp>
      <p:sp>
        <p:nvSpPr>
          <p:cNvPr id="2051" name="Rectangle 3"/>
          <p:cNvSpPr>
            <a:spLocks noGrp="1" noChangeArrowheads="1"/>
          </p:cNvSpPr>
          <p:nvPr>
            <p:ph type="subTitle" idx="1"/>
          </p:nvPr>
        </p:nvSpPr>
        <p:spPr>
          <a:xfrm>
            <a:off x="304800" y="3886200"/>
            <a:ext cx="8534400" cy="2743200"/>
          </a:xfrm>
        </p:spPr>
        <p:txBody>
          <a:bodyPr/>
          <a:lstStyle/>
          <a:p>
            <a:r>
              <a:rPr lang="en-US" sz="1200" dirty="0" smtClean="0"/>
              <a:t>§§§</a:t>
            </a:r>
          </a:p>
          <a:p>
            <a:r>
              <a:rPr lang="en-US" sz="2400" dirty="0" smtClean="0"/>
              <a:t>Keith </a:t>
            </a:r>
            <a:r>
              <a:rPr lang="en-US" sz="2400" dirty="0"/>
              <a:t>N. Hamilton</a:t>
            </a:r>
          </a:p>
          <a:p>
            <a:r>
              <a:rPr lang="en-US" sz="1800" dirty="0" smtClean="0"/>
              <a:t>(Former </a:t>
            </a:r>
            <a:r>
              <a:rPr lang="en-US" sz="1800" dirty="0"/>
              <a:t>Chair, Utah </a:t>
            </a:r>
            <a:r>
              <a:rPr lang="en-US" sz="1800" dirty="0" smtClean="0"/>
              <a:t>Board of Pardons and Parole)</a:t>
            </a:r>
          </a:p>
          <a:p>
            <a:r>
              <a:rPr lang="en-US" sz="2400" dirty="0" smtClean="0"/>
              <a:t>PUBLIC FORUM</a:t>
            </a:r>
          </a:p>
          <a:p>
            <a:r>
              <a:rPr lang="en-US" sz="2400" dirty="0" smtClean="0"/>
              <a:t>UTAH LAW AND JUSTICE CENTER</a:t>
            </a:r>
          </a:p>
          <a:p>
            <a:r>
              <a:rPr lang="en-US" sz="2400" dirty="0" smtClean="0"/>
              <a:t>SALT LAKE CITY, UTAH</a:t>
            </a:r>
          </a:p>
          <a:p>
            <a:r>
              <a:rPr lang="en-US" sz="2400" dirty="0" smtClean="0"/>
              <a:t>APRIL 16, 2015</a:t>
            </a:r>
            <a:endParaRPr lang="en-US" dirty="0"/>
          </a:p>
          <a:p>
            <a:pPr eaLnBrk="1" hangingPunct="1">
              <a:lnSpc>
                <a:spcPct val="90000"/>
              </a:lnSpc>
              <a:defRPr/>
            </a:pPr>
            <a:endParaRPr lang="en-US" sz="4000" dirty="0" smtClean="0"/>
          </a:p>
          <a:p>
            <a:pPr eaLnBrk="1" hangingPunct="1">
              <a:lnSpc>
                <a:spcPct val="90000"/>
              </a:lnSpc>
              <a:defRPr/>
            </a:pPr>
            <a:endParaRPr lang="en-US" sz="4000" dirty="0" smtClean="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dirty="0" smtClean="0"/>
              <a:t>BOPP STAFF	</a:t>
            </a:r>
          </a:p>
        </p:txBody>
      </p:sp>
      <p:sp>
        <p:nvSpPr>
          <p:cNvPr id="60419" name="Rectangle 3"/>
          <p:cNvSpPr>
            <a:spLocks noGrp="1" noChangeArrowheads="1"/>
          </p:cNvSpPr>
          <p:nvPr>
            <p:ph type="body" idx="1"/>
          </p:nvPr>
        </p:nvSpPr>
        <p:spPr/>
        <p:txBody>
          <a:bodyPr/>
          <a:lstStyle/>
          <a:p>
            <a:pPr eaLnBrk="1" hangingPunct="1">
              <a:defRPr/>
            </a:pPr>
            <a:r>
              <a:rPr lang="en-US" dirty="0" smtClean="0"/>
              <a:t>The BOPP has a full time staff normally consisting of:</a:t>
            </a:r>
          </a:p>
          <a:p>
            <a:pPr lvl="1" eaLnBrk="1" hangingPunct="1">
              <a:defRPr/>
            </a:pPr>
            <a:r>
              <a:rPr lang="en-US" dirty="0" smtClean="0"/>
              <a:t>Sr. Hearing Officers/Hearing Officers</a:t>
            </a:r>
          </a:p>
          <a:p>
            <a:pPr lvl="1" eaLnBrk="1" hangingPunct="1">
              <a:defRPr/>
            </a:pPr>
            <a:r>
              <a:rPr lang="en-US" dirty="0" smtClean="0"/>
              <a:t>Administrative Supervisors</a:t>
            </a:r>
          </a:p>
          <a:p>
            <a:pPr lvl="1" eaLnBrk="1" hangingPunct="1">
              <a:defRPr/>
            </a:pPr>
            <a:r>
              <a:rPr lang="en-US" dirty="0" smtClean="0"/>
              <a:t>Case Analysts/Program Specialists</a:t>
            </a:r>
          </a:p>
          <a:p>
            <a:pPr lvl="1" eaLnBrk="1" hangingPunct="1">
              <a:defRPr/>
            </a:pPr>
            <a:r>
              <a:rPr lang="en-US" dirty="0" smtClean="0"/>
              <a:t>Mental Health Specialist</a:t>
            </a:r>
          </a:p>
          <a:p>
            <a:pPr lvl="1" eaLnBrk="1" hangingPunct="1">
              <a:defRPr/>
            </a:pPr>
            <a:r>
              <a:rPr lang="en-US" dirty="0" smtClean="0"/>
              <a:t>Victim Coordinator</a:t>
            </a:r>
          </a:p>
          <a:p>
            <a:pPr lvl="1" eaLnBrk="1" hangingPunct="1">
              <a:defRPr/>
            </a:pPr>
            <a:r>
              <a:rPr lang="en-US" dirty="0" smtClean="0"/>
              <a:t>Disclosure Specialists/Support Services Staff</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smtClean="0"/>
              <a:t>DECISION MAKING</a:t>
            </a:r>
          </a:p>
        </p:txBody>
      </p:sp>
      <p:sp>
        <p:nvSpPr>
          <p:cNvPr id="34819" name="Rectangle 3"/>
          <p:cNvSpPr>
            <a:spLocks noGrp="1" noChangeArrowheads="1"/>
          </p:cNvSpPr>
          <p:nvPr>
            <p:ph type="body" idx="1"/>
          </p:nvPr>
        </p:nvSpPr>
        <p:spPr>
          <a:xfrm>
            <a:off x="457200" y="1295400"/>
            <a:ext cx="8229600" cy="5334000"/>
          </a:xfrm>
        </p:spPr>
        <p:txBody>
          <a:bodyPr/>
          <a:lstStyle/>
          <a:p>
            <a:pPr lvl="1" eaLnBrk="1" hangingPunct="1">
              <a:defRPr/>
            </a:pPr>
            <a:r>
              <a:rPr lang="en-US" sz="2400" dirty="0" smtClean="0"/>
              <a:t>The Chairman assigns single BOPP member or hearing officer to prepare and conduct hearings. At chairman’s discretion, members and hearing officer panels may also be utilized. </a:t>
            </a:r>
          </a:p>
          <a:p>
            <a:pPr lvl="1" eaLnBrk="1" hangingPunct="1">
              <a:defRPr/>
            </a:pPr>
            <a:r>
              <a:rPr lang="en-US" sz="2400" dirty="0" smtClean="0"/>
              <a:t>The hearing official’s notes and offender’s full case file are reviewed by members of the BOPP.</a:t>
            </a:r>
          </a:p>
          <a:p>
            <a:pPr lvl="1" eaLnBrk="1" hangingPunct="1">
              <a:defRPr/>
            </a:pPr>
            <a:r>
              <a:rPr lang="en-US" sz="2400" dirty="0" smtClean="0"/>
              <a:t>Each member who votes must record his vote in writing.</a:t>
            </a:r>
          </a:p>
          <a:p>
            <a:pPr lvl="1" eaLnBrk="1" hangingPunct="1">
              <a:defRPr/>
            </a:pPr>
            <a:r>
              <a:rPr lang="en-US" sz="2400" dirty="0" smtClean="0"/>
              <a:t>Every decision and action of the BOPP is made by majority vote, with the exception of some decisions involving the issuance of warrants, which can be done by a single BOPP member.</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r>
              <a:rPr lang="en-US" smtClean="0"/>
              <a:t>DECISION MAKING</a:t>
            </a:r>
          </a:p>
        </p:txBody>
      </p:sp>
      <p:sp>
        <p:nvSpPr>
          <p:cNvPr id="65539" name="Rectangle 3"/>
          <p:cNvSpPr>
            <a:spLocks noGrp="1" noChangeArrowheads="1"/>
          </p:cNvSpPr>
          <p:nvPr>
            <p:ph type="body" idx="1"/>
          </p:nvPr>
        </p:nvSpPr>
        <p:spPr>
          <a:xfrm>
            <a:off x="457200" y="1295400"/>
            <a:ext cx="8229600" cy="5334000"/>
          </a:xfrm>
        </p:spPr>
        <p:txBody>
          <a:bodyPr/>
          <a:lstStyle/>
          <a:p>
            <a:pPr lvl="1" eaLnBrk="1" hangingPunct="1">
              <a:defRPr/>
            </a:pPr>
            <a:r>
              <a:rPr lang="en-US" dirty="0" smtClean="0"/>
              <a:t>In cases where differences exist, or for more complex/high profile cases, a full staffing discussion often occurs to reach final decision.</a:t>
            </a:r>
          </a:p>
          <a:p>
            <a:pPr lvl="1" eaLnBrk="1" hangingPunct="1">
              <a:defRPr/>
            </a:pPr>
            <a:r>
              <a:rPr lang="en-US" dirty="0" smtClean="0"/>
              <a:t>Utah Sentencing Commission issues guidelines which in most cases are very helpful but which are not binding upon the BOPP.</a:t>
            </a:r>
          </a:p>
          <a:p>
            <a:pPr lvl="1" eaLnBrk="1" hangingPunct="1">
              <a:defRPr/>
            </a:pPr>
            <a:r>
              <a:rPr lang="en-US" dirty="0" smtClean="0"/>
              <a:t>BOPP has both length of incarceration related authority and executive clemency related powers at its disposal when fashioning a just decision in an individual case.</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761999"/>
          </a:xfrm>
        </p:spPr>
        <p:txBody>
          <a:bodyPr/>
          <a:lstStyle/>
          <a:p>
            <a:r>
              <a:rPr lang="en-US" dirty="0" smtClean="0"/>
              <a:t/>
            </a:r>
            <a:br>
              <a:rPr lang="en-US" dirty="0" smtClean="0"/>
            </a:br>
            <a:r>
              <a:rPr lang="en-US" dirty="0" smtClean="0"/>
              <a:t>DECISION </a:t>
            </a:r>
            <a:r>
              <a:rPr lang="en-US" dirty="0"/>
              <a:t>FACTORS</a:t>
            </a:r>
            <a:br>
              <a:rPr lang="en-US" dirty="0"/>
            </a:br>
            <a:endParaRPr lang="en-US" dirty="0"/>
          </a:p>
        </p:txBody>
      </p:sp>
      <p:sp>
        <p:nvSpPr>
          <p:cNvPr id="3" name="Content Placeholder 2"/>
          <p:cNvSpPr>
            <a:spLocks noGrp="1"/>
          </p:cNvSpPr>
          <p:nvPr>
            <p:ph idx="1"/>
          </p:nvPr>
        </p:nvSpPr>
        <p:spPr>
          <a:xfrm>
            <a:off x="457200" y="838200"/>
            <a:ext cx="8229600" cy="5867400"/>
          </a:xfrm>
        </p:spPr>
        <p:txBody>
          <a:bodyPr/>
          <a:lstStyle/>
          <a:p>
            <a:r>
              <a:rPr lang="en-US" sz="2800" dirty="0" smtClean="0"/>
              <a:t>Sentence imposed by Court (concurrent, consecutive, aggregate minimums)</a:t>
            </a:r>
          </a:p>
          <a:p>
            <a:r>
              <a:rPr lang="en-US" sz="2800" dirty="0" smtClean="0"/>
              <a:t>Sentencing Guidelines (as calculated by BOPP)</a:t>
            </a:r>
          </a:p>
          <a:p>
            <a:r>
              <a:rPr lang="en-US" sz="2800" dirty="0" smtClean="0"/>
              <a:t>Nature of Crime (weapon, cruelty or depravity, abuse of trust or position, multiple incidents or victims, motive, extent of injury, etc.)</a:t>
            </a:r>
          </a:p>
          <a:p>
            <a:r>
              <a:rPr lang="en-US" sz="2800" dirty="0" smtClean="0"/>
              <a:t>Offender’s Criminal History</a:t>
            </a:r>
          </a:p>
          <a:p>
            <a:r>
              <a:rPr lang="en-US" sz="2800" dirty="0" smtClean="0"/>
              <a:t>Prison Adjustment (behavior while incarcerated, programming accomplished, work, etc.)</a:t>
            </a:r>
          </a:p>
          <a:p>
            <a:r>
              <a:rPr lang="en-US" sz="2800" dirty="0" smtClean="0"/>
              <a:t>Treatment History</a:t>
            </a:r>
          </a:p>
          <a:p>
            <a:r>
              <a:rPr lang="en-US" sz="2800" dirty="0" smtClean="0"/>
              <a:t>Education</a:t>
            </a:r>
          </a:p>
          <a:p>
            <a:r>
              <a:rPr lang="en-US" sz="2800" dirty="0" smtClean="0"/>
              <a:t>Risk to Community/Public Safety</a:t>
            </a:r>
          </a:p>
          <a:p>
            <a:pPr marL="0" indent="0">
              <a:buNone/>
            </a:pPr>
            <a:endParaRPr lang="en-US"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47512979"/>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761999"/>
          </a:xfrm>
        </p:spPr>
        <p:txBody>
          <a:bodyPr/>
          <a:lstStyle/>
          <a:p>
            <a:r>
              <a:rPr lang="en-US" dirty="0" smtClean="0"/>
              <a:t/>
            </a:r>
            <a:br>
              <a:rPr lang="en-US" dirty="0" smtClean="0"/>
            </a:br>
            <a:r>
              <a:rPr lang="en-US" dirty="0" smtClean="0"/>
              <a:t>DECISION </a:t>
            </a:r>
            <a:r>
              <a:rPr lang="en-US" dirty="0"/>
              <a:t>FACTORS</a:t>
            </a:r>
            <a:br>
              <a:rPr lang="en-US" dirty="0"/>
            </a:br>
            <a:endParaRPr lang="en-US" dirty="0"/>
          </a:p>
        </p:txBody>
      </p:sp>
      <p:sp>
        <p:nvSpPr>
          <p:cNvPr id="3" name="Content Placeholder 2"/>
          <p:cNvSpPr>
            <a:spLocks noGrp="1"/>
          </p:cNvSpPr>
          <p:nvPr>
            <p:ph idx="1"/>
          </p:nvPr>
        </p:nvSpPr>
        <p:spPr>
          <a:xfrm>
            <a:off x="457200" y="685800"/>
            <a:ext cx="8229600" cy="5943600"/>
          </a:xfrm>
        </p:spPr>
        <p:txBody>
          <a:bodyPr/>
          <a:lstStyle/>
          <a:p>
            <a:r>
              <a:rPr lang="en-US" sz="2500" dirty="0"/>
              <a:t>Letters of Recommendation from judges, prosecutors, defense counsel, victims or their reps, other interested </a:t>
            </a:r>
            <a:r>
              <a:rPr lang="en-US" sz="2500" dirty="0" smtClean="0"/>
              <a:t>parties</a:t>
            </a:r>
          </a:p>
          <a:p>
            <a:r>
              <a:rPr lang="en-US" sz="2500" dirty="0" smtClean="0"/>
              <a:t>Likelihood of release to detainer (to custody of another jurisdiction)</a:t>
            </a:r>
          </a:p>
          <a:p>
            <a:r>
              <a:rPr lang="en-US" sz="2500" dirty="0" smtClean="0"/>
              <a:t>Overall Rehabilitative Progress and Potential (honesty, acceptance of responsibility, efforts to pay restitution, remorse, attitude during hearing and communications with BOPP)</a:t>
            </a:r>
          </a:p>
          <a:p>
            <a:r>
              <a:rPr lang="en-US" sz="2500" dirty="0" smtClean="0"/>
              <a:t>Length of substance abuse vs. apparent rehabilitation</a:t>
            </a:r>
          </a:p>
          <a:p>
            <a:r>
              <a:rPr lang="en-US" sz="2500" dirty="0" smtClean="0"/>
              <a:t>Degree of meaningful support system (family, friends, community)</a:t>
            </a:r>
          </a:p>
          <a:p>
            <a:r>
              <a:rPr lang="en-US" sz="2500" dirty="0" smtClean="0"/>
              <a:t>Nature and stability of release plans, including living arrangements</a:t>
            </a:r>
          </a:p>
          <a:p>
            <a:endParaRPr lang="en-US"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1613673"/>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US" sz="4000" dirty="0" smtClean="0"/>
              <a:t>ARE BOPP DECISIONS FINAL?</a:t>
            </a:r>
          </a:p>
        </p:txBody>
      </p:sp>
      <p:sp>
        <p:nvSpPr>
          <p:cNvPr id="54275" name="Rectangle 3"/>
          <p:cNvSpPr>
            <a:spLocks noGrp="1" noChangeArrowheads="1"/>
          </p:cNvSpPr>
          <p:nvPr>
            <p:ph type="body" idx="1"/>
          </p:nvPr>
        </p:nvSpPr>
        <p:spPr/>
        <p:txBody>
          <a:bodyPr/>
          <a:lstStyle/>
          <a:p>
            <a:pPr eaLnBrk="1" hangingPunct="1">
              <a:defRPr/>
            </a:pPr>
            <a:r>
              <a:rPr lang="en-US" sz="2800" dirty="0" smtClean="0"/>
              <a:t>BOPP decisions are final, non appealable, and not subject to judicial review, except Due Process issues are always subject to judicial review.  </a:t>
            </a:r>
          </a:p>
          <a:p>
            <a:pPr eaLnBrk="1" hangingPunct="1">
              <a:defRPr/>
            </a:pPr>
            <a:r>
              <a:rPr lang="en-US" sz="2800" dirty="0" smtClean="0"/>
              <a:t>The Governor has power to grant a </a:t>
            </a:r>
            <a:r>
              <a:rPr lang="en-US" sz="2800" dirty="0" smtClean="0">
                <a:effectLst>
                  <a:outerShdw blurRad="38100" dist="38100" dir="2700000" algn="tl">
                    <a:srgbClr val="000000">
                      <a:alpha val="43137"/>
                    </a:srgbClr>
                  </a:outerShdw>
                </a:effectLst>
              </a:rPr>
              <a:t>respite </a:t>
            </a:r>
            <a:r>
              <a:rPr lang="en-US" sz="2800" dirty="0">
                <a:effectLst>
                  <a:outerShdw blurRad="38100" dist="38100" dir="2700000" algn="tl">
                    <a:srgbClr val="000000">
                      <a:alpha val="43137"/>
                    </a:srgbClr>
                  </a:outerShdw>
                </a:effectLst>
              </a:rPr>
              <a:t>or </a:t>
            </a:r>
            <a:r>
              <a:rPr lang="en-US" sz="2800" dirty="0" smtClean="0">
                <a:effectLst>
                  <a:outerShdw blurRad="38100" dist="38100" dir="2700000" algn="tl">
                    <a:srgbClr val="000000">
                      <a:alpha val="43137"/>
                    </a:srgbClr>
                  </a:outerShdw>
                </a:effectLst>
              </a:rPr>
              <a:t>reprieve but the respite or </a:t>
            </a:r>
            <a:r>
              <a:rPr lang="en-US" sz="2800" dirty="0" err="1" smtClean="0">
                <a:effectLst>
                  <a:outerShdw blurRad="38100" dist="38100" dir="2700000" algn="tl">
                    <a:srgbClr val="000000">
                      <a:alpha val="43137"/>
                    </a:srgbClr>
                  </a:outerShdw>
                </a:effectLst>
              </a:rPr>
              <a:t>repreive</a:t>
            </a:r>
            <a:r>
              <a:rPr lang="en-US" sz="2800" dirty="0" smtClean="0">
                <a:effectLst>
                  <a:outerShdw blurRad="38100" dist="38100" dir="2700000" algn="tl">
                    <a:srgbClr val="000000">
                      <a:alpha val="43137"/>
                    </a:srgbClr>
                  </a:outerShdw>
                </a:effectLst>
              </a:rPr>
              <a:t> may </a:t>
            </a:r>
            <a:r>
              <a:rPr lang="en-US" sz="2800" dirty="0">
                <a:effectLst>
                  <a:outerShdw blurRad="38100" dist="38100" dir="2700000" algn="tl">
                    <a:srgbClr val="000000">
                      <a:alpha val="43137"/>
                    </a:srgbClr>
                  </a:outerShdw>
                </a:effectLst>
              </a:rPr>
              <a:t>not extend beyond the next session of the </a:t>
            </a:r>
            <a:r>
              <a:rPr lang="en-US" sz="2800" dirty="0" smtClean="0">
                <a:effectLst>
                  <a:outerShdw blurRad="38100" dist="38100" dir="2700000" algn="tl">
                    <a:srgbClr val="000000">
                      <a:alpha val="43137"/>
                    </a:srgbClr>
                  </a:outerShdw>
                </a:effectLst>
              </a:rPr>
              <a:t>BOPP </a:t>
            </a:r>
            <a:r>
              <a:rPr lang="en-US" sz="2800" dirty="0">
                <a:effectLst>
                  <a:outerShdw blurRad="38100" dist="38100" dir="2700000" algn="tl">
                    <a:srgbClr val="000000">
                      <a:alpha val="43137"/>
                    </a:srgbClr>
                  </a:outerShdw>
                </a:effectLst>
              </a:rPr>
              <a:t>and the </a:t>
            </a:r>
            <a:r>
              <a:rPr lang="en-US" sz="2800" dirty="0" smtClean="0">
                <a:effectLst>
                  <a:outerShdw blurRad="38100" dist="38100" dir="2700000" algn="tl">
                    <a:srgbClr val="000000">
                      <a:alpha val="43137"/>
                    </a:srgbClr>
                  </a:outerShdw>
                </a:effectLst>
              </a:rPr>
              <a:t>BOPP, </a:t>
            </a:r>
            <a:r>
              <a:rPr lang="en-US" sz="2800" dirty="0">
                <a:effectLst>
                  <a:outerShdw blurRad="38100" dist="38100" dir="2700000" algn="tl">
                    <a:srgbClr val="000000">
                      <a:alpha val="43137"/>
                    </a:srgbClr>
                  </a:outerShdw>
                </a:effectLst>
              </a:rPr>
              <a:t>at that session, shall continue or terminate the respite or reprieve, or it may commute the punishment, or pardon the </a:t>
            </a:r>
            <a:r>
              <a:rPr lang="en-US" sz="2800" dirty="0" smtClean="0">
                <a:effectLst>
                  <a:outerShdw blurRad="38100" dist="38100" dir="2700000" algn="tl">
                    <a:srgbClr val="000000">
                      <a:alpha val="43137"/>
                    </a:srgbClr>
                  </a:outerShdw>
                </a:effectLst>
              </a:rPr>
              <a:t>offense</a:t>
            </a:r>
            <a:r>
              <a:rPr lang="en-US" dirty="0" smtClean="0">
                <a:effectLst>
                  <a:outerShdw blurRad="38100" dist="38100" dir="2700000" algn="tl">
                    <a:srgbClr val="000000">
                      <a:alpha val="43137"/>
                    </a:srgbClr>
                  </a:outerShdw>
                </a:effectLst>
              </a:rPr>
              <a:t>. </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US" sz="4000" dirty="0" smtClean="0"/>
              <a:t>ARE BOPP DECISIONS FINAL?</a:t>
            </a:r>
          </a:p>
        </p:txBody>
      </p:sp>
      <p:sp>
        <p:nvSpPr>
          <p:cNvPr id="54275" name="Rectangle 3"/>
          <p:cNvSpPr>
            <a:spLocks noGrp="1" noChangeArrowheads="1"/>
          </p:cNvSpPr>
          <p:nvPr>
            <p:ph type="body" idx="1"/>
          </p:nvPr>
        </p:nvSpPr>
        <p:spPr/>
        <p:txBody>
          <a:bodyPr/>
          <a:lstStyle/>
          <a:p>
            <a:pPr eaLnBrk="1" hangingPunct="1">
              <a:defRPr/>
            </a:pPr>
            <a:r>
              <a:rPr lang="en-US" sz="3600" dirty="0"/>
              <a:t>BOPP decisions may be modified at any time in the future by a subsequent majority </a:t>
            </a:r>
            <a:r>
              <a:rPr lang="en-US" sz="3600" dirty="0" smtClean="0"/>
              <a:t>vote of BOPP members.  In most cases, a </a:t>
            </a:r>
            <a:r>
              <a:rPr lang="en-US" sz="3600" dirty="0"/>
              <a:t>hearing is not necessary to modify a prior BOPP decision.</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85741434"/>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BOPP DECISIONS</a:t>
            </a:r>
            <a:endParaRPr lang="en-US" dirty="0"/>
          </a:p>
        </p:txBody>
      </p:sp>
      <p:sp>
        <p:nvSpPr>
          <p:cNvPr id="3" name="Content Placeholder 2"/>
          <p:cNvSpPr>
            <a:spLocks noGrp="1"/>
          </p:cNvSpPr>
          <p:nvPr>
            <p:ph idx="1"/>
          </p:nvPr>
        </p:nvSpPr>
        <p:spPr/>
        <p:txBody>
          <a:bodyPr/>
          <a:lstStyle/>
          <a:p>
            <a:r>
              <a:rPr lang="en-US" dirty="0" smtClean="0"/>
              <a:t>USUALLY ONLY ON DUE PROCESS ISSUES OR </a:t>
            </a:r>
            <a:r>
              <a:rPr lang="en-US" dirty="0"/>
              <a:t>THROUGH 65C OR HABEUS CORPUS </a:t>
            </a:r>
            <a:r>
              <a:rPr lang="en-US" dirty="0" smtClean="0"/>
              <a:t>POST-CONVICTION PROCEDURES</a:t>
            </a:r>
            <a:endParaRPr lang="en-US" dirty="0"/>
          </a:p>
          <a:p>
            <a:r>
              <a:rPr lang="en-US" dirty="0" smtClean="0"/>
              <a:t>INITIATIED AT DISTRICT COURT LEVEL (State or Federal)</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74960789"/>
      </p:ext>
    </p:extLst>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TYPES OF HEARINGS</a:t>
            </a:r>
          </a:p>
        </p:txBody>
      </p:sp>
      <p:sp>
        <p:nvSpPr>
          <p:cNvPr id="24579" name="Rectangle 3"/>
          <p:cNvSpPr>
            <a:spLocks noGrp="1" noChangeArrowheads="1"/>
          </p:cNvSpPr>
          <p:nvPr>
            <p:ph type="body" idx="1"/>
          </p:nvPr>
        </p:nvSpPr>
        <p:spPr/>
        <p:txBody>
          <a:bodyPr/>
          <a:lstStyle/>
          <a:p>
            <a:pPr eaLnBrk="1" hangingPunct="1">
              <a:lnSpc>
                <a:spcPct val="90000"/>
              </a:lnSpc>
              <a:defRPr/>
            </a:pPr>
            <a:r>
              <a:rPr lang="en-US" sz="2800" dirty="0" smtClean="0"/>
              <a:t>Original Parole Grant Hearings</a:t>
            </a:r>
          </a:p>
          <a:p>
            <a:pPr eaLnBrk="1" hangingPunct="1">
              <a:lnSpc>
                <a:spcPct val="90000"/>
              </a:lnSpc>
              <a:defRPr/>
            </a:pPr>
            <a:r>
              <a:rPr lang="en-US" sz="2800" dirty="0" err="1" smtClean="0"/>
              <a:t>Rehearings</a:t>
            </a:r>
            <a:endParaRPr lang="en-US" sz="2800" dirty="0" smtClean="0"/>
          </a:p>
          <a:p>
            <a:pPr eaLnBrk="1" hangingPunct="1">
              <a:lnSpc>
                <a:spcPct val="90000"/>
              </a:lnSpc>
              <a:defRPr/>
            </a:pPr>
            <a:r>
              <a:rPr lang="en-US" sz="2800" dirty="0" smtClean="0"/>
              <a:t>Redetermination Hearings </a:t>
            </a:r>
          </a:p>
          <a:p>
            <a:pPr eaLnBrk="1" hangingPunct="1">
              <a:lnSpc>
                <a:spcPct val="90000"/>
              </a:lnSpc>
              <a:defRPr/>
            </a:pPr>
            <a:r>
              <a:rPr lang="en-US" sz="2800" dirty="0" smtClean="0"/>
              <a:t>Rescission Hearings</a:t>
            </a:r>
          </a:p>
          <a:p>
            <a:pPr eaLnBrk="1" hangingPunct="1">
              <a:lnSpc>
                <a:spcPct val="90000"/>
              </a:lnSpc>
              <a:defRPr/>
            </a:pPr>
            <a:r>
              <a:rPr lang="en-US" sz="2800" dirty="0" smtClean="0"/>
              <a:t>Parole Violation Hearings</a:t>
            </a:r>
          </a:p>
          <a:p>
            <a:pPr eaLnBrk="1" hangingPunct="1">
              <a:lnSpc>
                <a:spcPct val="90000"/>
              </a:lnSpc>
              <a:defRPr/>
            </a:pPr>
            <a:r>
              <a:rPr lang="en-US" sz="2800" dirty="0" smtClean="0"/>
              <a:t>Restitution Hearings</a:t>
            </a:r>
          </a:p>
          <a:p>
            <a:pPr eaLnBrk="1" hangingPunct="1">
              <a:lnSpc>
                <a:spcPct val="90000"/>
              </a:lnSpc>
              <a:defRPr/>
            </a:pPr>
            <a:r>
              <a:rPr lang="en-US" sz="2800" dirty="0" smtClean="0"/>
              <a:t>Special Attention/Parole Condition Hearings</a:t>
            </a:r>
          </a:p>
          <a:p>
            <a:pPr eaLnBrk="1" hangingPunct="1">
              <a:lnSpc>
                <a:spcPct val="90000"/>
              </a:lnSpc>
              <a:defRPr/>
            </a:pPr>
            <a:r>
              <a:rPr lang="en-US" sz="2800" dirty="0" smtClean="0"/>
              <a:t>Pardon Hearings</a:t>
            </a:r>
          </a:p>
          <a:p>
            <a:pPr eaLnBrk="1" hangingPunct="1">
              <a:lnSpc>
                <a:spcPct val="90000"/>
              </a:lnSpc>
              <a:defRPr/>
            </a:pPr>
            <a:r>
              <a:rPr lang="en-US" sz="2800" dirty="0" smtClean="0"/>
              <a:t>Commutation Hearings</a:t>
            </a:r>
          </a:p>
          <a:p>
            <a:pPr eaLnBrk="1" hangingPunct="1">
              <a:lnSpc>
                <a:spcPct val="90000"/>
              </a:lnSpc>
              <a:defRPr/>
            </a:pPr>
            <a:endParaRPr lang="en-US" sz="2800" dirty="0" smtClean="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152400"/>
            <a:ext cx="8229600" cy="1143000"/>
          </a:xfrm>
        </p:spPr>
        <p:txBody>
          <a:bodyPr/>
          <a:lstStyle/>
          <a:p>
            <a:pPr eaLnBrk="1" hangingPunct="1">
              <a:defRPr/>
            </a:pPr>
            <a:r>
              <a:rPr lang="en-US" sz="4000" dirty="0" smtClean="0"/>
              <a:t>ORIGINAL HEARINGS</a:t>
            </a:r>
            <a:br>
              <a:rPr lang="en-US" sz="4000" dirty="0" smtClean="0"/>
            </a:br>
            <a:r>
              <a:rPr lang="en-US" sz="2400" dirty="0" smtClean="0"/>
              <a:t>Utah Admin Code R671-201</a:t>
            </a:r>
            <a:endParaRPr lang="en-US" sz="4000" dirty="0" smtClean="0"/>
          </a:p>
        </p:txBody>
      </p:sp>
      <p:sp>
        <p:nvSpPr>
          <p:cNvPr id="37891" name="Rectangle 3"/>
          <p:cNvSpPr>
            <a:spLocks noGrp="1" noChangeArrowheads="1"/>
          </p:cNvSpPr>
          <p:nvPr>
            <p:ph type="body" idx="1"/>
          </p:nvPr>
        </p:nvSpPr>
        <p:spPr>
          <a:xfrm>
            <a:off x="457200" y="1295400"/>
            <a:ext cx="8229600" cy="5410200"/>
          </a:xfrm>
        </p:spPr>
        <p:txBody>
          <a:bodyPr/>
          <a:lstStyle/>
          <a:p>
            <a:pPr eaLnBrk="1" hangingPunct="1">
              <a:lnSpc>
                <a:spcPct val="80000"/>
              </a:lnSpc>
              <a:defRPr/>
            </a:pPr>
            <a:r>
              <a:rPr lang="en-US" sz="2200" dirty="0" smtClean="0"/>
              <a:t>Within six months of commitment to prison the BOPP will give notice of the month and year in which the inmate’s original hearing will be conducted.  A minimum of seven (7) days notice is given.  Normal period of service in prison (w/o pre-trial CTS) before Original Hearing eligibility:</a:t>
            </a:r>
          </a:p>
          <a:p>
            <a:pPr eaLnBrk="1" hangingPunct="1">
              <a:lnSpc>
                <a:spcPct val="80000"/>
              </a:lnSpc>
              <a:defRPr/>
            </a:pPr>
            <a:r>
              <a:rPr lang="en-US" sz="2200" dirty="0" smtClean="0"/>
              <a:t>All Felonies with a death:  The BOPP will determine a month and year for the original hearing.</a:t>
            </a:r>
          </a:p>
          <a:p>
            <a:pPr eaLnBrk="1" hangingPunct="1">
              <a:lnSpc>
                <a:spcPct val="80000"/>
              </a:lnSpc>
              <a:defRPr/>
            </a:pPr>
            <a:r>
              <a:rPr lang="en-US" sz="2200" dirty="0" smtClean="0"/>
              <a:t>First Degree Felonies (no death):</a:t>
            </a:r>
          </a:p>
          <a:p>
            <a:pPr marL="0" indent="0" eaLnBrk="1" hangingPunct="1">
              <a:lnSpc>
                <a:spcPct val="80000"/>
              </a:lnSpc>
              <a:buNone/>
              <a:defRPr/>
            </a:pPr>
            <a:r>
              <a:rPr lang="en-US" sz="2200" dirty="0"/>
              <a:t>	</a:t>
            </a:r>
            <a:r>
              <a:rPr lang="en-US" sz="2200" dirty="0" smtClean="0"/>
              <a:t>Most severe sentence  over 15 years – Life:  15 years</a:t>
            </a:r>
          </a:p>
          <a:p>
            <a:pPr marL="0" indent="0" eaLnBrk="1" hangingPunct="1">
              <a:lnSpc>
                <a:spcPct val="80000"/>
              </a:lnSpc>
              <a:buNone/>
              <a:defRPr/>
            </a:pPr>
            <a:r>
              <a:rPr lang="en-US" sz="2200" dirty="0"/>
              <a:t>	</a:t>
            </a:r>
            <a:r>
              <a:rPr lang="en-US" sz="2200" dirty="0" smtClean="0"/>
              <a:t>Most </a:t>
            </a:r>
            <a:r>
              <a:rPr lang="en-US" sz="2200" dirty="0"/>
              <a:t>severe sentence  </a:t>
            </a:r>
            <a:r>
              <a:rPr lang="en-US" sz="2200" dirty="0" smtClean="0"/>
              <a:t>is 10 – Life or 15 – </a:t>
            </a:r>
            <a:r>
              <a:rPr lang="en-US" sz="2200" dirty="0"/>
              <a:t>Life:  </a:t>
            </a:r>
            <a:r>
              <a:rPr lang="en-US" sz="2200" dirty="0" smtClean="0"/>
              <a:t>7 years</a:t>
            </a:r>
          </a:p>
          <a:p>
            <a:pPr marL="0" indent="0" eaLnBrk="1" hangingPunct="1">
              <a:lnSpc>
                <a:spcPct val="80000"/>
              </a:lnSpc>
              <a:buNone/>
              <a:defRPr/>
            </a:pPr>
            <a:r>
              <a:rPr lang="en-US" sz="2200" dirty="0" smtClean="0"/>
              <a:t>	All other first degree felonies: 3 years</a:t>
            </a:r>
          </a:p>
          <a:p>
            <a:pPr eaLnBrk="1" hangingPunct="1">
              <a:lnSpc>
                <a:spcPct val="80000"/>
              </a:lnSpc>
              <a:defRPr/>
            </a:pPr>
            <a:r>
              <a:rPr lang="en-US" sz="2200" dirty="0" smtClean="0"/>
              <a:t>Second Degree Felony (no death):  6 months</a:t>
            </a:r>
          </a:p>
          <a:p>
            <a:pPr eaLnBrk="1" hangingPunct="1">
              <a:lnSpc>
                <a:spcPct val="80000"/>
              </a:lnSpc>
              <a:defRPr/>
            </a:pPr>
            <a:r>
              <a:rPr lang="en-US" sz="2200" dirty="0" smtClean="0"/>
              <a:t>Second Degree Felony (sex offenses): 18 months</a:t>
            </a:r>
          </a:p>
          <a:p>
            <a:pPr eaLnBrk="1" hangingPunct="1">
              <a:lnSpc>
                <a:spcPct val="80000"/>
              </a:lnSpc>
              <a:defRPr/>
            </a:pPr>
            <a:r>
              <a:rPr lang="en-US" sz="2200" dirty="0" smtClean="0"/>
              <a:t>Third Degree Felony: 3 months</a:t>
            </a:r>
          </a:p>
          <a:p>
            <a:pPr eaLnBrk="1" hangingPunct="1">
              <a:lnSpc>
                <a:spcPct val="80000"/>
              </a:lnSpc>
              <a:defRPr/>
            </a:pPr>
            <a:r>
              <a:rPr lang="en-US" sz="2200" dirty="0" smtClean="0"/>
              <a:t>Third Degree Felony (sex offense): 12 months</a:t>
            </a:r>
          </a:p>
          <a:p>
            <a:pPr eaLnBrk="1" hangingPunct="1">
              <a:lnSpc>
                <a:spcPct val="80000"/>
              </a:lnSpc>
              <a:defRPr/>
            </a:pPr>
            <a:r>
              <a:rPr lang="en-US" sz="2200" dirty="0" smtClean="0"/>
              <a:t>Class A Misdemeanors:  3 months</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t>SENTENCING IN UTAH</a:t>
            </a:r>
            <a:endParaRPr lang="en-US" dirty="0"/>
          </a:p>
        </p:txBody>
      </p:sp>
      <p:sp>
        <p:nvSpPr>
          <p:cNvPr id="3" name="Content Placeholder 2"/>
          <p:cNvSpPr>
            <a:spLocks noGrp="1"/>
          </p:cNvSpPr>
          <p:nvPr>
            <p:ph idx="1"/>
          </p:nvPr>
        </p:nvSpPr>
        <p:spPr>
          <a:xfrm>
            <a:off x="457200" y="1143000"/>
            <a:ext cx="8229600" cy="5638800"/>
          </a:xfrm>
        </p:spPr>
        <p:txBody>
          <a:bodyPr/>
          <a:lstStyle/>
          <a:p>
            <a:pPr fontAlgn="t"/>
            <a:r>
              <a:rPr lang="en-US" sz="2200" dirty="0" smtClean="0">
                <a:effectLst/>
              </a:rPr>
              <a:t>Prison </a:t>
            </a:r>
            <a:r>
              <a:rPr lang="en-US" sz="2200" dirty="0">
                <a:effectLst/>
              </a:rPr>
              <a:t>sentences in Utah are indeterminate, meaning that imposed sentences are for a specified range of time, including a minimum and maximum time frame. The Legislature specifies the elements of, level of severity of, and applicable sentence for, each crime. When a sentencing court imposes a prison sentence following conviction, the court imposes the applicable indeterminate sentence. Currently, the </a:t>
            </a:r>
            <a:r>
              <a:rPr lang="en-US" sz="2200" dirty="0" smtClean="0">
                <a:effectLst/>
              </a:rPr>
              <a:t>basic </a:t>
            </a:r>
            <a:r>
              <a:rPr lang="en-US" sz="2200" dirty="0">
                <a:effectLst/>
              </a:rPr>
              <a:t>indeterminate </a:t>
            </a:r>
            <a:r>
              <a:rPr lang="en-US" sz="2200" dirty="0" smtClean="0">
                <a:effectLst/>
              </a:rPr>
              <a:t>sentence terms </a:t>
            </a:r>
            <a:r>
              <a:rPr lang="en-US" sz="2200" dirty="0">
                <a:effectLst/>
              </a:rPr>
              <a:t>in </a:t>
            </a:r>
            <a:r>
              <a:rPr lang="en-US" sz="2200" dirty="0" smtClean="0">
                <a:effectLst/>
              </a:rPr>
              <a:t>Utah (</a:t>
            </a:r>
            <a:r>
              <a:rPr lang="en-US" sz="2200" dirty="0">
                <a:effectLst/>
              </a:rPr>
              <a:t>without </a:t>
            </a:r>
            <a:r>
              <a:rPr lang="en-US" sz="2200" dirty="0" smtClean="0">
                <a:effectLst/>
              </a:rPr>
              <a:t>enhancements) are</a:t>
            </a:r>
            <a:r>
              <a:rPr lang="en-US" sz="2200" dirty="0">
                <a:effectLst/>
              </a:rPr>
              <a:t>: 0-5 years for 3rd Degree Felonies; 1-15 years for 2nd Degree Felonies; and 5-Life for 1st Degree felonies.  First degree felonies may carry a minimum sentence of between 3 and 25 years, depending upon the specific crime of conviction and applicable sentencing enhancements imposed by the court. </a:t>
            </a:r>
          </a:p>
          <a:p>
            <a:pPr marL="0" indent="0">
              <a:buNone/>
            </a:pPr>
            <a:r>
              <a:rPr lang="en-US" dirty="0" smtClean="0"/>
              <a:t/>
            </a:r>
            <a:br>
              <a:rPr lang="en-US" dirty="0" smtClean="0"/>
            </a:b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53334053"/>
      </p:ext>
    </p:extLst>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p:txBody>
          <a:bodyPr/>
          <a:lstStyle/>
          <a:p>
            <a:pPr eaLnBrk="1" hangingPunct="1">
              <a:defRPr/>
            </a:pPr>
            <a:r>
              <a:rPr lang="en-US" dirty="0" smtClean="0"/>
              <a:t>ORIGINAL HEARINGS </a:t>
            </a:r>
          </a:p>
        </p:txBody>
      </p:sp>
      <p:sp>
        <p:nvSpPr>
          <p:cNvPr id="38917" name="Rectangle 5"/>
          <p:cNvSpPr>
            <a:spLocks noGrp="1" noChangeArrowheads="1"/>
          </p:cNvSpPr>
          <p:nvPr>
            <p:ph type="body" idx="1"/>
          </p:nvPr>
        </p:nvSpPr>
        <p:spPr/>
        <p:txBody>
          <a:bodyPr/>
          <a:lstStyle/>
          <a:p>
            <a:pPr eaLnBrk="1" hangingPunct="1">
              <a:lnSpc>
                <a:spcPct val="90000"/>
              </a:lnSpc>
              <a:defRPr/>
            </a:pPr>
            <a:r>
              <a:rPr lang="en-US" sz="2800" dirty="0" smtClean="0"/>
              <a:t>Inmates who are sentenced to death or life without parole are not granted an original hearing.</a:t>
            </a:r>
          </a:p>
          <a:p>
            <a:pPr eaLnBrk="1" hangingPunct="1">
              <a:lnSpc>
                <a:spcPct val="90000"/>
              </a:lnSpc>
              <a:defRPr/>
            </a:pPr>
            <a:endParaRPr lang="en-US" sz="2800" dirty="0" smtClean="0"/>
          </a:p>
          <a:p>
            <a:pPr eaLnBrk="1" hangingPunct="1">
              <a:lnSpc>
                <a:spcPct val="90000"/>
              </a:lnSpc>
              <a:defRPr/>
            </a:pPr>
            <a:r>
              <a:rPr lang="en-US" sz="2800" dirty="0" smtClean="0"/>
              <a:t>Decisions made from original hearings can result in one of the following orders from the BOPP:</a:t>
            </a:r>
          </a:p>
          <a:p>
            <a:pPr eaLnBrk="1" hangingPunct="1">
              <a:lnSpc>
                <a:spcPct val="90000"/>
              </a:lnSpc>
              <a:buFont typeface="Wingdings" pitchFamily="2" charset="2"/>
              <a:buNone/>
              <a:defRPr/>
            </a:pPr>
            <a:r>
              <a:rPr lang="en-US" sz="2800" dirty="0" smtClean="0"/>
              <a:t>		1)  Parole date w/associated conditions</a:t>
            </a:r>
          </a:p>
          <a:p>
            <a:pPr eaLnBrk="1" hangingPunct="1">
              <a:lnSpc>
                <a:spcPct val="90000"/>
              </a:lnSpc>
              <a:buFont typeface="Wingdings" pitchFamily="2" charset="2"/>
              <a:buNone/>
              <a:defRPr/>
            </a:pPr>
            <a:r>
              <a:rPr lang="en-US" sz="2800" dirty="0" smtClean="0"/>
              <a:t>		2)  Rehearing</a:t>
            </a:r>
          </a:p>
          <a:p>
            <a:pPr eaLnBrk="1" hangingPunct="1">
              <a:lnSpc>
                <a:spcPct val="90000"/>
              </a:lnSpc>
              <a:buFont typeface="Wingdings" pitchFamily="2" charset="2"/>
              <a:buNone/>
              <a:defRPr/>
            </a:pPr>
            <a:r>
              <a:rPr lang="en-US" sz="2800" dirty="0" smtClean="0"/>
              <a:t>		3)  Expiration date</a:t>
            </a:r>
          </a:p>
          <a:p>
            <a:pPr eaLnBrk="1" hangingPunct="1">
              <a:lnSpc>
                <a:spcPct val="90000"/>
              </a:lnSpc>
              <a:buFont typeface="Wingdings" pitchFamily="2" charset="2"/>
              <a:buNone/>
              <a:defRPr/>
            </a:pPr>
            <a:r>
              <a:rPr lang="en-US" sz="2800" dirty="0" smtClean="0"/>
              <a:t>		4)  Termination date</a:t>
            </a:r>
          </a:p>
          <a:p>
            <a:pPr eaLnBrk="1" hangingPunct="1">
              <a:lnSpc>
                <a:spcPct val="90000"/>
              </a:lnSpc>
              <a:buFont typeface="Wingdings" pitchFamily="2" charset="2"/>
              <a:buNone/>
              <a:defRPr/>
            </a:pPr>
            <a:endParaRPr lang="en-US" sz="2800" dirty="0" smtClean="0"/>
          </a:p>
          <a:p>
            <a:pPr eaLnBrk="1" hangingPunct="1">
              <a:lnSpc>
                <a:spcPct val="90000"/>
              </a:lnSpc>
              <a:defRPr/>
            </a:pPr>
            <a:endParaRPr lang="en-US" sz="2800" dirty="0" smtClean="0"/>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dirty="0" smtClean="0"/>
              <a:t>REHEARINGS </a:t>
            </a:r>
          </a:p>
        </p:txBody>
      </p:sp>
      <p:sp>
        <p:nvSpPr>
          <p:cNvPr id="41987" name="Rectangle 3"/>
          <p:cNvSpPr>
            <a:spLocks noGrp="1" noChangeArrowheads="1"/>
          </p:cNvSpPr>
          <p:nvPr>
            <p:ph type="body" idx="1"/>
          </p:nvPr>
        </p:nvSpPr>
        <p:spPr>
          <a:xfrm>
            <a:off x="457200" y="1447800"/>
            <a:ext cx="8229600" cy="4953000"/>
          </a:xfrm>
        </p:spPr>
        <p:txBody>
          <a:bodyPr/>
          <a:lstStyle/>
          <a:p>
            <a:pPr eaLnBrk="1" hangingPunct="1">
              <a:defRPr/>
            </a:pPr>
            <a:r>
              <a:rPr lang="en-US" sz="2800" dirty="0" smtClean="0"/>
              <a:t>A rehearing is conducted very similar to an original hearing.  Usually </a:t>
            </a:r>
            <a:r>
              <a:rPr lang="en-US" sz="2800" dirty="0" err="1" smtClean="0"/>
              <a:t>rehearings</a:t>
            </a:r>
            <a:r>
              <a:rPr lang="en-US" sz="2800" dirty="0" smtClean="0"/>
              <a:t> are given, in lieu of a parole date, to assess involvement in treatment, programming, or educational opportunities; to have psychological evaluations completed, and/or to reevaluate current attitudes. </a:t>
            </a:r>
          </a:p>
          <a:p>
            <a:pPr eaLnBrk="1" hangingPunct="1">
              <a:defRPr/>
            </a:pPr>
            <a:r>
              <a:rPr lang="en-US" sz="2800" dirty="0" smtClean="0"/>
              <a:t>Normally the decision from an OH</a:t>
            </a:r>
            <a:r>
              <a:rPr lang="en-US" sz="2800" dirty="0"/>
              <a:t> </a:t>
            </a:r>
            <a:r>
              <a:rPr lang="en-US" sz="2800" dirty="0" smtClean="0"/>
              <a:t>involving a sex offense case results in a rehearing to flag the offender for sex offender treatment while in prison. </a:t>
            </a: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mtClean="0"/>
              <a:t>RECISSION HEARINGS</a:t>
            </a:r>
          </a:p>
        </p:txBody>
      </p:sp>
      <p:sp>
        <p:nvSpPr>
          <p:cNvPr id="43011" name="Rectangle 3"/>
          <p:cNvSpPr>
            <a:spLocks noGrp="1" noChangeArrowheads="1"/>
          </p:cNvSpPr>
          <p:nvPr>
            <p:ph type="body" idx="1"/>
          </p:nvPr>
        </p:nvSpPr>
        <p:spPr>
          <a:xfrm>
            <a:off x="457200" y="1371600"/>
            <a:ext cx="8229600" cy="4953000"/>
          </a:xfrm>
        </p:spPr>
        <p:txBody>
          <a:bodyPr/>
          <a:lstStyle/>
          <a:p>
            <a:pPr eaLnBrk="1" hangingPunct="1">
              <a:defRPr/>
            </a:pPr>
            <a:r>
              <a:rPr lang="en-US" sz="3000" dirty="0" smtClean="0"/>
              <a:t>After the BOPP makes a decision to grant an inmate a release date prior to expiration or a rehearing date, individuals may, at any time, be referred to the BOPP for a review of that decision due to receipt of new information regarding a conviction previous heard by the BOPP, violations of prison regulations or new criminal convictions.  The outcome of a rescission hearing may be to postpone the previously set release date or date of hearing.  </a:t>
            </a: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z="4000" smtClean="0"/>
              <a:t>PAROLE VIOLATION HEARINGS</a:t>
            </a:r>
          </a:p>
        </p:txBody>
      </p:sp>
      <p:sp>
        <p:nvSpPr>
          <p:cNvPr id="44035" name="Rectangle 3"/>
          <p:cNvSpPr>
            <a:spLocks noGrp="1" noChangeArrowheads="1"/>
          </p:cNvSpPr>
          <p:nvPr>
            <p:ph type="body" idx="1"/>
          </p:nvPr>
        </p:nvSpPr>
        <p:spPr/>
        <p:txBody>
          <a:bodyPr/>
          <a:lstStyle/>
          <a:p>
            <a:pPr eaLnBrk="1" hangingPunct="1">
              <a:lnSpc>
                <a:spcPct val="80000"/>
              </a:lnSpc>
              <a:defRPr/>
            </a:pPr>
            <a:r>
              <a:rPr lang="en-US" sz="2800" dirty="0" smtClean="0"/>
              <a:t>The Offender has the right to be heard at a parole revocation hearing within a reasonable amount of time.  The BOPP has set the period of time to be within 90 days.</a:t>
            </a:r>
          </a:p>
          <a:p>
            <a:pPr eaLnBrk="1" hangingPunct="1">
              <a:lnSpc>
                <a:spcPct val="80000"/>
              </a:lnSpc>
              <a:defRPr/>
            </a:pPr>
            <a:r>
              <a:rPr lang="en-US" sz="2800" dirty="0" smtClean="0"/>
              <a:t>The offender has the right be represented by counsel and is allowed to enter pleas to the allegations against  him/her. </a:t>
            </a:r>
          </a:p>
          <a:p>
            <a:pPr eaLnBrk="1" hangingPunct="1">
              <a:lnSpc>
                <a:spcPct val="80000"/>
              </a:lnSpc>
              <a:defRPr/>
            </a:pPr>
            <a:r>
              <a:rPr lang="en-US" sz="2800" dirty="0" smtClean="0"/>
              <a:t>Testimony is taken from both the offender and the parole agent, and an interim decision is rendered.</a:t>
            </a:r>
          </a:p>
          <a:p>
            <a:pPr eaLnBrk="1" hangingPunct="1">
              <a:lnSpc>
                <a:spcPct val="80000"/>
              </a:lnSpc>
              <a:defRPr/>
            </a:pPr>
            <a:r>
              <a:rPr lang="en-US" sz="2800" dirty="0" smtClean="0"/>
              <a:t>BOPP members review all interim decisions and vote, with the majority decision prevailing.  </a:t>
            </a: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PARDON HEARINGS</a:t>
            </a:r>
          </a:p>
        </p:txBody>
      </p:sp>
      <p:sp>
        <p:nvSpPr>
          <p:cNvPr id="47107" name="Rectangle 3"/>
          <p:cNvSpPr>
            <a:spLocks noGrp="1" noChangeArrowheads="1"/>
          </p:cNvSpPr>
          <p:nvPr>
            <p:ph type="body" idx="1"/>
          </p:nvPr>
        </p:nvSpPr>
        <p:spPr/>
        <p:txBody>
          <a:bodyPr/>
          <a:lstStyle/>
          <a:p>
            <a:pPr eaLnBrk="1" hangingPunct="1">
              <a:defRPr/>
            </a:pPr>
            <a:r>
              <a:rPr lang="en-US" dirty="0" smtClean="0"/>
              <a:t>The BOPP will consider a petition for pardon from an individual whose sentence(s) have been terminated or expired for at least five years and who has exhausted all judicial remedies including </a:t>
            </a:r>
            <a:r>
              <a:rPr lang="en-US" dirty="0" err="1" smtClean="0"/>
              <a:t>expungement</a:t>
            </a:r>
            <a:r>
              <a:rPr lang="en-US" dirty="0" smtClean="0"/>
              <a:t>.  Upon these criteria, the BOPP may cause an investigation of the petitioner to be conducted.  </a:t>
            </a: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dirty="0" smtClean="0"/>
              <a:t>COMMUTATION HEARINGS</a:t>
            </a:r>
          </a:p>
        </p:txBody>
      </p:sp>
      <p:sp>
        <p:nvSpPr>
          <p:cNvPr id="49155" name="Rectangle 3"/>
          <p:cNvSpPr>
            <a:spLocks noGrp="1" noChangeArrowheads="1"/>
          </p:cNvSpPr>
          <p:nvPr>
            <p:ph type="body" idx="1"/>
          </p:nvPr>
        </p:nvSpPr>
        <p:spPr/>
        <p:txBody>
          <a:bodyPr/>
          <a:lstStyle/>
          <a:p>
            <a:pPr eaLnBrk="1" hangingPunct="1">
              <a:lnSpc>
                <a:spcPct val="80000"/>
              </a:lnSpc>
              <a:defRPr/>
            </a:pPr>
            <a:r>
              <a:rPr lang="en-US" sz="2400" dirty="0" smtClean="0"/>
              <a:t>Commutation = substitution of one form of payment or penalty for another</a:t>
            </a:r>
          </a:p>
          <a:p>
            <a:pPr eaLnBrk="1" hangingPunct="1">
              <a:lnSpc>
                <a:spcPct val="80000"/>
              </a:lnSpc>
              <a:defRPr/>
            </a:pPr>
            <a:r>
              <a:rPr lang="en-US" sz="2400" dirty="0" smtClean="0"/>
              <a:t>The commutation hearing is not adversarial and neither side is allowed to cross-examine the other party's witnesses. However, the BOPP may ask questions freely of any witness, the inmate, the inmate's representative, and the state's representative. The role of the State's representative is limited to rebutting petitioner's claim that his sentence should be commuted and otherwise assisting the BOPP to determine all facts relevant to the inquiry and petitioner's claims. The Rules of Evidence do not apply.</a:t>
            </a:r>
          </a:p>
          <a:p>
            <a:pPr eaLnBrk="1" hangingPunct="1">
              <a:lnSpc>
                <a:spcPct val="80000"/>
              </a:lnSpc>
              <a:defRPr/>
            </a:pPr>
            <a:r>
              <a:rPr lang="en-US" sz="2400" dirty="0" smtClean="0"/>
              <a:t>The BOPP is the final authority to determine commutation of death penalty cases.  </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ADMINISTRATIVE REVIEWS</a:t>
            </a:r>
          </a:p>
        </p:txBody>
      </p:sp>
      <p:sp>
        <p:nvSpPr>
          <p:cNvPr id="25603" name="Rectangle 3"/>
          <p:cNvSpPr>
            <a:spLocks noGrp="1" noChangeArrowheads="1"/>
          </p:cNvSpPr>
          <p:nvPr>
            <p:ph type="body" idx="1"/>
          </p:nvPr>
        </p:nvSpPr>
        <p:spPr/>
        <p:txBody>
          <a:bodyPr/>
          <a:lstStyle/>
          <a:p>
            <a:pPr eaLnBrk="1" hangingPunct="1">
              <a:defRPr/>
            </a:pPr>
            <a:r>
              <a:rPr lang="en-US" dirty="0" smtClean="0"/>
              <a:t>Adjusting conditions of parole</a:t>
            </a:r>
          </a:p>
          <a:p>
            <a:pPr eaLnBrk="1" hangingPunct="1">
              <a:defRPr/>
            </a:pPr>
            <a:r>
              <a:rPr lang="en-US" dirty="0" smtClean="0"/>
              <a:t>Progress or violations of parole</a:t>
            </a:r>
          </a:p>
          <a:p>
            <a:pPr eaLnBrk="1" hangingPunct="1">
              <a:defRPr/>
            </a:pPr>
            <a:r>
              <a:rPr lang="en-US" dirty="0" smtClean="0"/>
              <a:t>Termination of parole</a:t>
            </a:r>
          </a:p>
          <a:p>
            <a:pPr eaLnBrk="1" hangingPunct="1">
              <a:defRPr/>
            </a:pPr>
            <a:r>
              <a:rPr lang="en-US" dirty="0" smtClean="0"/>
              <a:t>Redeterminations </a:t>
            </a:r>
          </a:p>
          <a:p>
            <a:pPr eaLnBrk="1" hangingPunct="1">
              <a:defRPr/>
            </a:pPr>
            <a:r>
              <a:rPr lang="en-US" dirty="0" smtClean="0"/>
              <a:t>Special Attentions</a:t>
            </a:r>
          </a:p>
          <a:p>
            <a:pPr eaLnBrk="1" hangingPunct="1">
              <a:defRPr/>
            </a:pPr>
            <a:r>
              <a:rPr lang="en-US" dirty="0" smtClean="0"/>
              <a:t>Response to requests</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z="4000" smtClean="0"/>
              <a:t>REDETERMINATION REVIEWS</a:t>
            </a:r>
          </a:p>
        </p:txBody>
      </p:sp>
      <p:sp>
        <p:nvSpPr>
          <p:cNvPr id="46083" name="Rectangle 3"/>
          <p:cNvSpPr>
            <a:spLocks noGrp="1" noChangeArrowheads="1"/>
          </p:cNvSpPr>
          <p:nvPr>
            <p:ph type="body" idx="1"/>
          </p:nvPr>
        </p:nvSpPr>
        <p:spPr/>
        <p:txBody>
          <a:bodyPr/>
          <a:lstStyle/>
          <a:p>
            <a:pPr eaLnBrk="1" hangingPunct="1">
              <a:lnSpc>
                <a:spcPct val="90000"/>
              </a:lnSpc>
              <a:defRPr/>
            </a:pPr>
            <a:r>
              <a:rPr lang="en-US" smtClean="0"/>
              <a:t>Offenders will be eligible to apply for redetermination at five-year intervals from the last time-related decision.  A time-related decision is defined as a personal appearance hearing or redetermination review dealing with release or rehearing dates.  Offenders who have been given a decision of natural life in prison will be eligible for redetermination at ten year intervals.</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4000" smtClean="0"/>
              <a:t>SPECIAL ATTENTION REVIEWS</a:t>
            </a:r>
          </a:p>
        </p:txBody>
      </p:sp>
      <p:sp>
        <p:nvSpPr>
          <p:cNvPr id="45059" name="Rectangle 3"/>
          <p:cNvSpPr>
            <a:spLocks noGrp="1" noChangeArrowheads="1"/>
          </p:cNvSpPr>
          <p:nvPr>
            <p:ph type="body" idx="1"/>
          </p:nvPr>
        </p:nvSpPr>
        <p:spPr/>
        <p:txBody>
          <a:bodyPr/>
          <a:lstStyle/>
          <a:p>
            <a:pPr eaLnBrk="1" hangingPunct="1">
              <a:defRPr/>
            </a:pPr>
            <a:r>
              <a:rPr lang="en-US" sz="2400" dirty="0" smtClean="0"/>
              <a:t>In exceptional circumstances and at any time during an offender’s incarceration, the BOPP may review a case. </a:t>
            </a:r>
            <a:r>
              <a:rPr lang="en-US" sz="2400" dirty="0" smtClean="0">
                <a:effectLst>
                  <a:outerShdw blurRad="38100" dist="38100" dir="2700000" algn="tl">
                    <a:srgbClr val="000000">
                      <a:alpha val="43137"/>
                    </a:srgbClr>
                  </a:outerShdw>
                </a:effectLst>
              </a:rPr>
              <a:t>Exceptional </a:t>
            </a:r>
            <a:r>
              <a:rPr lang="en-US" sz="2400" dirty="0">
                <a:effectLst>
                  <a:outerShdw blurRad="38100" dist="38100" dir="2700000" algn="tl">
                    <a:srgbClr val="000000">
                      <a:alpha val="43137"/>
                    </a:srgbClr>
                  </a:outerShdw>
                </a:effectLst>
              </a:rPr>
              <a:t>circumstances may include, but are not limited to, illness of the offender requiring extensive medical attention, exceptional performance or progress in the institution, exceptional family circumstances, verified opportunity for employment and information that was not previously considered by the </a:t>
            </a:r>
            <a:r>
              <a:rPr lang="en-US" sz="2400" dirty="0" smtClean="0">
                <a:effectLst>
                  <a:outerShdw blurRad="38100" dist="38100" dir="2700000" algn="tl">
                    <a:srgbClr val="000000">
                      <a:alpha val="43137"/>
                    </a:srgbClr>
                  </a:outerShdw>
                </a:effectLst>
              </a:rPr>
              <a:t>BOPP.</a:t>
            </a:r>
            <a:r>
              <a:rPr lang="en-US" sz="2400" dirty="0">
                <a:effectLst/>
              </a:rPr>
              <a:t>  </a:t>
            </a:r>
            <a:r>
              <a:rPr lang="en-US" sz="2400" dirty="0" smtClean="0"/>
              <a:t>The review is usually the result of a request from a caseworker, parole agent, attorney, or occasional outside source. This type of review can be handled administratively or with a personal appearance.  </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t>SENTENCING IN UTAH</a:t>
            </a:r>
            <a:endParaRPr lang="en-US" dirty="0"/>
          </a:p>
        </p:txBody>
      </p:sp>
      <p:sp>
        <p:nvSpPr>
          <p:cNvPr id="3" name="Content Placeholder 2"/>
          <p:cNvSpPr>
            <a:spLocks noGrp="1"/>
          </p:cNvSpPr>
          <p:nvPr>
            <p:ph idx="1"/>
          </p:nvPr>
        </p:nvSpPr>
        <p:spPr>
          <a:xfrm>
            <a:off x="457200" y="1143000"/>
            <a:ext cx="8229600" cy="5638800"/>
          </a:xfrm>
        </p:spPr>
        <p:txBody>
          <a:bodyPr/>
          <a:lstStyle/>
          <a:p>
            <a:pPr fontAlgn="t"/>
            <a:r>
              <a:rPr lang="en-US" sz="2200" dirty="0">
                <a:effectLst/>
              </a:rPr>
              <a:t>Once a person is committed to prison (i.e., the prison sentence is NOT stayed to allow the person to be on probation) for the commission of a felony or </a:t>
            </a:r>
            <a:r>
              <a:rPr lang="en-US" sz="2200" dirty="0" smtClean="0">
                <a:effectLst/>
              </a:rPr>
              <a:t>if the person elects </a:t>
            </a:r>
            <a:r>
              <a:rPr lang="en-US" sz="2200" dirty="0">
                <a:effectLst/>
              </a:rPr>
              <a:t>to serve a Class A misdemeanor sentence in prison, the Board of Pardons and Parole (BOPP) has jurisdiction over that individual and the case(s) for which sentencing occurs. When a person is sent to prison in Utah, the offender is liable to serve the entire </a:t>
            </a:r>
            <a:r>
              <a:rPr lang="en-US" sz="2200" dirty="0" smtClean="0">
                <a:effectLst/>
              </a:rPr>
              <a:t>term of the indeterminate sentence imposed by the court </a:t>
            </a:r>
            <a:r>
              <a:rPr lang="en-US" sz="2200" dirty="0">
                <a:effectLst/>
              </a:rPr>
              <a:t>unless the BOPP acts to release the offender prior to the expiration of the sentence</a:t>
            </a:r>
            <a:r>
              <a:rPr lang="en-US" sz="2200" dirty="0" smtClean="0">
                <a:effectLst/>
              </a:rPr>
              <a:t>. </a:t>
            </a:r>
          </a:p>
          <a:p>
            <a:pPr fontAlgn="t"/>
            <a:r>
              <a:rPr lang="en-US" sz="2200" dirty="0" smtClean="0">
                <a:effectLst/>
              </a:rPr>
              <a:t>When multiple sentences are imposed, the BOPP merges all sentences into one term with the minimum and maximum term being that of the greatest term for which the offender is committed to prison or according to consecutive sentencing. </a:t>
            </a:r>
            <a:endParaRPr lang="en-US" sz="2200" dirty="0">
              <a:effectLst/>
            </a:endParaRPr>
          </a:p>
          <a:p>
            <a:pPr marL="0" indent="0">
              <a:buNone/>
            </a:pPr>
            <a:r>
              <a:rPr lang="en-US" dirty="0" smtClean="0"/>
              <a:t/>
            </a:r>
            <a:br>
              <a:rPr lang="en-US" dirty="0" smtClean="0"/>
            </a:b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27720086"/>
      </p:ext>
    </p:extLst>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57200" y="228600"/>
            <a:ext cx="8382000" cy="6400800"/>
          </a:xfrm>
        </p:spPr>
        <p:txBody>
          <a:bodyPr/>
          <a:lstStyle/>
          <a:p>
            <a:pPr marL="0" indent="0" eaLnBrk="1" hangingPunct="1">
              <a:buNone/>
              <a:defRPr/>
            </a:pPr>
            <a:r>
              <a:rPr lang="en-US" dirty="0" smtClean="0">
                <a:latin typeface="+mj-lt"/>
              </a:rPr>
              <a:t>BOPP MISSION STATEMENT:</a:t>
            </a:r>
          </a:p>
          <a:p>
            <a:pPr marL="0" indent="0" eaLnBrk="1" hangingPunct="1">
              <a:buNone/>
              <a:defRPr/>
            </a:pPr>
            <a:r>
              <a:rPr lang="en-US" dirty="0" smtClean="0"/>
              <a:t>The mission of the BOPP of Pardons and Parole is to further public safety by rendering just decisions regarding the length of incarceration, parole supervision, termination of sentence, commutation of sentence, and pardons.</a:t>
            </a:r>
          </a:p>
          <a:p>
            <a:pPr marL="0" indent="0" eaLnBrk="1" hangingPunct="1">
              <a:buNone/>
              <a:defRPr/>
            </a:pPr>
            <a:endParaRPr lang="en-US" dirty="0" smtClean="0"/>
          </a:p>
          <a:p>
            <a:pPr marL="0" indent="0" eaLnBrk="1" hangingPunct="1">
              <a:buNone/>
              <a:defRPr/>
            </a:pPr>
            <a:r>
              <a:rPr lang="en-US" dirty="0" smtClean="0">
                <a:latin typeface="+mj-lt"/>
              </a:rPr>
              <a:t>BOPP VISION STATEMENT:</a:t>
            </a:r>
          </a:p>
          <a:p>
            <a:pPr marL="0" indent="0" eaLnBrk="1" hangingPunct="1">
              <a:buNone/>
              <a:defRPr/>
            </a:pPr>
            <a:r>
              <a:rPr lang="en-US" dirty="0"/>
              <a:t>To make the State of Utah a safer, better place to live for all its citizens.</a:t>
            </a:r>
          </a:p>
          <a:p>
            <a:pPr marL="0" indent="0" eaLnBrk="1" hangingPunct="1">
              <a:buNone/>
              <a:defRPr/>
            </a:pPr>
            <a:endParaRPr lang="en-US" dirty="0" smtClean="0"/>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effectLst/>
              </a:rPr>
              <a:t>BOPP JURISDICTION</a:t>
            </a:r>
            <a:endParaRPr lang="en-US" dirty="0"/>
          </a:p>
        </p:txBody>
      </p:sp>
      <p:sp>
        <p:nvSpPr>
          <p:cNvPr id="3" name="Content Placeholder 2"/>
          <p:cNvSpPr>
            <a:spLocks noGrp="1"/>
          </p:cNvSpPr>
          <p:nvPr>
            <p:ph idx="1"/>
          </p:nvPr>
        </p:nvSpPr>
        <p:spPr>
          <a:xfrm>
            <a:off x="381000" y="1143000"/>
            <a:ext cx="8229600" cy="5181600"/>
          </a:xfrm>
        </p:spPr>
        <p:txBody>
          <a:bodyPr/>
          <a:lstStyle/>
          <a:p>
            <a:r>
              <a:rPr lang="en-US" sz="2400" dirty="0" smtClean="0">
                <a:effectLst/>
              </a:rPr>
              <a:t>The </a:t>
            </a:r>
            <a:r>
              <a:rPr lang="en-US" sz="2400" dirty="0">
                <a:effectLst/>
              </a:rPr>
              <a:t>Constitution of the State of Utah </a:t>
            </a:r>
            <a:r>
              <a:rPr lang="en-US" sz="2400" dirty="0" smtClean="0">
                <a:effectLst/>
              </a:rPr>
              <a:t>(Article VII, Sec. 12) created </a:t>
            </a:r>
            <a:r>
              <a:rPr lang="en-US" sz="2400" dirty="0">
                <a:effectLst/>
              </a:rPr>
              <a:t>the </a:t>
            </a:r>
            <a:r>
              <a:rPr lang="en-US" sz="2400" dirty="0" smtClean="0">
                <a:effectLst/>
              </a:rPr>
              <a:t>Board </a:t>
            </a:r>
            <a:r>
              <a:rPr lang="en-US" sz="2400" dirty="0">
                <a:effectLst/>
              </a:rPr>
              <a:t>of </a:t>
            </a:r>
            <a:r>
              <a:rPr lang="en-US" sz="2400" dirty="0" smtClean="0">
                <a:effectLst/>
              </a:rPr>
              <a:t>Pardons (now the BOPP) </a:t>
            </a:r>
            <a:r>
              <a:rPr lang="en-US" sz="2400" dirty="0">
                <a:effectLst/>
              </a:rPr>
              <a:t>and delegates the power and authority of the State to the </a:t>
            </a:r>
            <a:r>
              <a:rPr lang="en-US" sz="2400" dirty="0" smtClean="0">
                <a:effectLst/>
              </a:rPr>
              <a:t>BOPP </a:t>
            </a:r>
            <a:r>
              <a:rPr lang="en-US" sz="2400" dirty="0">
                <a:effectLst/>
              </a:rPr>
              <a:t>to determine whether, and under what conditions, persons committed to prison may be released, supervised, or returned to custody. </a:t>
            </a:r>
            <a:r>
              <a:rPr lang="en-US" sz="2400" dirty="0" smtClean="0">
                <a:effectLst/>
              </a:rPr>
              <a:t>Additional—and most of its— authority </a:t>
            </a:r>
            <a:r>
              <a:rPr lang="en-US" sz="2400" dirty="0">
                <a:effectLst/>
              </a:rPr>
              <a:t>and structure are derived from statutory enactment by the Utah Legislature. (UCA Title 77, Chapter 27). </a:t>
            </a:r>
            <a:endParaRPr lang="en-US" sz="2400" dirty="0" smtClean="0">
              <a:effectLst/>
            </a:endParaRPr>
          </a:p>
          <a:p>
            <a:r>
              <a:rPr lang="en-US" sz="2400" dirty="0" smtClean="0"/>
              <a:t>The original Board of Pardons was comprised of the Governor, the Attorney General, and members of the Utah Supreme Court.</a:t>
            </a:r>
            <a:r>
              <a:rPr lang="en-US" sz="2400" dirty="0">
                <a:effectLst/>
              </a:rPr>
              <a:t> Within a few years of statehood, the Board was changed to an independent </a:t>
            </a:r>
            <a:r>
              <a:rPr lang="en-US" sz="2400" dirty="0" smtClean="0">
                <a:effectLst/>
              </a:rPr>
              <a:t>agency under the Executive Branch and now functions as such. </a:t>
            </a:r>
            <a:r>
              <a:rPr lang="en-US" sz="2400" b="1" dirty="0">
                <a:effectLst/>
              </a:rPr>
              <a:t> </a:t>
            </a:r>
            <a:endParaRPr lang="en-US"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060968"/>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381000" y="457200"/>
            <a:ext cx="8458200" cy="6172200"/>
          </a:xfrm>
        </p:spPr>
        <p:txBody>
          <a:bodyPr/>
          <a:lstStyle/>
          <a:p>
            <a:pPr marL="0" indent="0" algn="ctr">
              <a:buNone/>
            </a:pPr>
            <a:r>
              <a:rPr lang="en-US" sz="4400" dirty="0" smtClean="0">
                <a:effectLst/>
                <a:latin typeface="+mj-lt"/>
              </a:rPr>
              <a:t>BOPP MEMBERSHIP</a:t>
            </a:r>
          </a:p>
          <a:p>
            <a:r>
              <a:rPr lang="en-US" sz="2800" dirty="0">
                <a:effectLst/>
              </a:rPr>
              <a:t>The BOPP itself consists of five full-time members, with up to five pro tempore (part-time, as needed) members available to act for full-time members, should such a need arise. BOPP members are appointed by the Governor and confirmed by the Senate, and serve staggered five-year terms. BOPP action takes place upon the concurrence of a majority (or 3 of 5) of BOPP members. </a:t>
            </a:r>
            <a:endParaRPr lang="en-US" sz="2800" dirty="0" smtClean="0">
              <a:effectLst/>
            </a:endParaRPr>
          </a:p>
          <a:p>
            <a:r>
              <a:rPr lang="en-US" sz="2800" dirty="0" smtClean="0">
                <a:effectLst/>
              </a:rPr>
              <a:t>The </a:t>
            </a:r>
            <a:r>
              <a:rPr lang="en-US" sz="2800" dirty="0">
                <a:effectLst/>
              </a:rPr>
              <a:t>agency was created and staffed to assist the BOPP members with the discharge of their constitutional duties.</a:t>
            </a:r>
          </a:p>
          <a:p>
            <a:endParaRPr lang="en-US" sz="3000" dirty="0" smtClean="0">
              <a:effectLst/>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p:txBody>
          <a:bodyPr/>
          <a:lstStyle/>
          <a:p>
            <a:pPr eaLnBrk="1" hangingPunct="1">
              <a:defRPr/>
            </a:pPr>
            <a:r>
              <a:rPr lang="en-US" dirty="0" smtClean="0"/>
              <a:t>BOPP MEMBERS</a:t>
            </a:r>
          </a:p>
        </p:txBody>
      </p:sp>
      <p:graphicFrame>
        <p:nvGraphicFramePr>
          <p:cNvPr id="6" name="Diagram 5"/>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267338281"/>
              </p:ext>
            </p:extLst>
          </p:nvPr>
        </p:nvGraphicFramePr>
        <p:xfrm>
          <a:off x="533400" y="1371600"/>
          <a:ext cx="8382000" cy="5257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z="3200" dirty="0" smtClean="0"/>
              <a:t>WHAT POWERS DOES THE BOPP HAVE?</a:t>
            </a:r>
          </a:p>
        </p:txBody>
      </p:sp>
      <p:sp>
        <p:nvSpPr>
          <p:cNvPr id="56323" name="Rectangle 3"/>
          <p:cNvSpPr>
            <a:spLocks noGrp="1" noChangeArrowheads="1"/>
          </p:cNvSpPr>
          <p:nvPr>
            <p:ph type="body" idx="1"/>
          </p:nvPr>
        </p:nvSpPr>
        <p:spPr>
          <a:xfrm>
            <a:off x="457200" y="1371600"/>
            <a:ext cx="8229600" cy="5486400"/>
          </a:xfrm>
        </p:spPr>
        <p:txBody>
          <a:bodyPr/>
          <a:lstStyle/>
          <a:p>
            <a:pPr eaLnBrk="1" hangingPunct="1">
              <a:lnSpc>
                <a:spcPct val="80000"/>
              </a:lnSpc>
              <a:defRPr/>
            </a:pPr>
            <a:r>
              <a:rPr lang="en-US" sz="2400" dirty="0" smtClean="0"/>
              <a:t>Decide whether an offender will be paroled short of court ordered expiration of sentence.</a:t>
            </a:r>
          </a:p>
          <a:p>
            <a:pPr eaLnBrk="1" hangingPunct="1">
              <a:lnSpc>
                <a:spcPct val="80000"/>
              </a:lnSpc>
              <a:defRPr/>
            </a:pPr>
            <a:r>
              <a:rPr lang="en-US" sz="2400" dirty="0" smtClean="0"/>
              <a:t>Terminate the sentence of an inmate or parolee, short of sentence expiration</a:t>
            </a:r>
          </a:p>
          <a:p>
            <a:pPr eaLnBrk="1" hangingPunct="1">
              <a:lnSpc>
                <a:spcPct val="80000"/>
              </a:lnSpc>
              <a:defRPr/>
            </a:pPr>
            <a:r>
              <a:rPr lang="en-US" sz="2400" dirty="0"/>
              <a:t>Commute or reduce sentences, including death sentences</a:t>
            </a:r>
          </a:p>
          <a:p>
            <a:pPr eaLnBrk="1" hangingPunct="1">
              <a:lnSpc>
                <a:spcPct val="80000"/>
              </a:lnSpc>
              <a:defRPr/>
            </a:pPr>
            <a:r>
              <a:rPr lang="en-US" sz="2400" dirty="0"/>
              <a:t>Impose or remit restitution, fines and </a:t>
            </a:r>
            <a:r>
              <a:rPr lang="en-US" sz="2400" dirty="0" smtClean="0"/>
              <a:t>forfeitures</a:t>
            </a:r>
          </a:p>
          <a:p>
            <a:pPr eaLnBrk="1" hangingPunct="1">
              <a:lnSpc>
                <a:spcPct val="80000"/>
              </a:lnSpc>
              <a:defRPr/>
            </a:pPr>
            <a:r>
              <a:rPr lang="en-US" sz="2400" dirty="0" smtClean="0"/>
              <a:t>Pardon offenders except in cases of treason or impeachment</a:t>
            </a:r>
          </a:p>
          <a:p>
            <a:pPr eaLnBrk="1" hangingPunct="1">
              <a:lnSpc>
                <a:spcPct val="80000"/>
              </a:lnSpc>
              <a:defRPr/>
            </a:pPr>
            <a:r>
              <a:rPr lang="en-US" sz="2400" dirty="0"/>
              <a:t>Impose and amend conditions of </a:t>
            </a:r>
            <a:r>
              <a:rPr lang="en-US" sz="2400" dirty="0" smtClean="0"/>
              <a:t>parole</a:t>
            </a:r>
          </a:p>
          <a:p>
            <a:pPr eaLnBrk="1" hangingPunct="1">
              <a:lnSpc>
                <a:spcPct val="80000"/>
              </a:lnSpc>
              <a:defRPr/>
            </a:pPr>
            <a:r>
              <a:rPr lang="en-US" sz="2400" dirty="0" smtClean="0"/>
              <a:t>Issue warrants of arrest to return parolees to prison, based on probable cause of parole violations</a:t>
            </a:r>
          </a:p>
          <a:p>
            <a:pPr eaLnBrk="1" hangingPunct="1">
              <a:lnSpc>
                <a:spcPct val="80000"/>
              </a:lnSpc>
              <a:defRPr/>
            </a:pPr>
            <a:r>
              <a:rPr lang="en-US" sz="2400" dirty="0" smtClean="0"/>
              <a:t>Revoke parole upon just cause findings of violation and impose sanctions for parole violations</a:t>
            </a:r>
          </a:p>
          <a:p>
            <a:pPr eaLnBrk="1" hangingPunct="1">
              <a:lnSpc>
                <a:spcPct val="80000"/>
              </a:lnSpc>
              <a:defRPr/>
            </a:pPr>
            <a:r>
              <a:rPr lang="en-US" sz="2400" dirty="0" smtClean="0"/>
              <a:t>Conduct evidentiary hearings with full subpoena authority</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152400"/>
            <a:ext cx="8229600" cy="1600200"/>
          </a:xfrm>
        </p:spPr>
        <p:txBody>
          <a:bodyPr/>
          <a:lstStyle/>
          <a:p>
            <a:pPr eaLnBrk="1" hangingPunct="1">
              <a:defRPr/>
            </a:pPr>
            <a:r>
              <a:rPr lang="en-US" sz="3600" dirty="0" smtClean="0"/>
              <a:t>HOW ARE BOPP DECISIONS DIFFERENT FROM THAT OF </a:t>
            </a:r>
            <a:br>
              <a:rPr lang="en-US" sz="3600" dirty="0" smtClean="0"/>
            </a:br>
            <a:r>
              <a:rPr lang="en-US" sz="3600" dirty="0" smtClean="0"/>
              <a:t>A JUDGE?</a:t>
            </a:r>
            <a:endParaRPr lang="en-US" sz="4000" dirty="0" smtClean="0"/>
          </a:p>
        </p:txBody>
      </p:sp>
      <p:sp>
        <p:nvSpPr>
          <p:cNvPr id="52227" name="Rectangle 3"/>
          <p:cNvSpPr>
            <a:spLocks noGrp="1" noChangeArrowheads="1"/>
          </p:cNvSpPr>
          <p:nvPr>
            <p:ph type="body" idx="1"/>
          </p:nvPr>
        </p:nvSpPr>
        <p:spPr>
          <a:xfrm>
            <a:off x="457200" y="1752600"/>
            <a:ext cx="8229600" cy="4800600"/>
          </a:xfrm>
        </p:spPr>
        <p:txBody>
          <a:bodyPr/>
          <a:lstStyle/>
          <a:p>
            <a:pPr eaLnBrk="1" hangingPunct="1">
              <a:defRPr/>
            </a:pPr>
            <a:r>
              <a:rPr lang="en-US" sz="2800" dirty="0" smtClean="0"/>
              <a:t>It is the BOPP’s responsibility to determine the length of incarceration for felony indeterminate sentences</a:t>
            </a:r>
            <a:r>
              <a:rPr lang="en-US" sz="2800" dirty="0"/>
              <a:t> </a:t>
            </a:r>
            <a:r>
              <a:rPr lang="en-US" sz="2800" dirty="0" smtClean="0"/>
              <a:t>and Class A misdemeanor sentences elected to be served in prison.  Judges can only impose indeterminate terms on felonies.  </a:t>
            </a:r>
          </a:p>
          <a:p>
            <a:pPr eaLnBrk="1" hangingPunct="1">
              <a:defRPr/>
            </a:pPr>
            <a:r>
              <a:rPr lang="en-US" sz="2800" dirty="0" smtClean="0"/>
              <a:t>Under Utah’s indeterminate sentence structure, jurisdiction over the offender and his/her offenses transfers from the sentencing court to the BOPP upon the offender’s commitment to prison for the sentence(s) upon which he/she was convicted.</a:t>
            </a: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Balance">
  <a:themeElements>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Balance</Template>
  <TotalTime>1092</TotalTime>
  <Words>2515</Words>
  <Application>Microsoft Macintosh PowerPoint</Application>
  <PresentationFormat>On-screen Show (4:3)</PresentationFormat>
  <Paragraphs>190</Paragraphs>
  <Slides>28</Slides>
  <Notes>28</Notes>
  <HiddenSlides>0</HiddenSlides>
  <MMClips>0</MMClips>
  <ScaleCrop>false</ScaleCrop>
  <HeadingPairs>
    <vt:vector size="4" baseType="variant">
      <vt:variant>
        <vt:lpstr>Design Template</vt:lpstr>
      </vt:variant>
      <vt:variant>
        <vt:i4>1</vt:i4>
      </vt:variant>
      <vt:variant>
        <vt:lpstr>Slide Titles</vt:lpstr>
      </vt:variant>
      <vt:variant>
        <vt:i4>28</vt:i4>
      </vt:variant>
    </vt:vector>
  </HeadingPairs>
  <TitlesOfParts>
    <vt:vector size="29" baseType="lpstr">
      <vt:lpstr>Balance</vt:lpstr>
      <vt:lpstr>SENTENCE TBD:  A PRACTICAL PRIMER ON UTAH’S INDETERMINATE SENTENCING STRUCTURE AND THE   BOARD OF PARDONS AND PAROLE</vt:lpstr>
      <vt:lpstr>SENTENCING IN UTAH</vt:lpstr>
      <vt:lpstr>SENTENCING IN UTAH</vt:lpstr>
      <vt:lpstr>Slide 4</vt:lpstr>
      <vt:lpstr>BOPP JURISDICTION</vt:lpstr>
      <vt:lpstr>Slide 6</vt:lpstr>
      <vt:lpstr>BOPP MEMBERS</vt:lpstr>
      <vt:lpstr>WHAT POWERS DOES THE BOPP HAVE?</vt:lpstr>
      <vt:lpstr>HOW ARE BOPP DECISIONS DIFFERENT FROM THAT OF  A JUDGE?</vt:lpstr>
      <vt:lpstr>BOPP STAFF </vt:lpstr>
      <vt:lpstr>DECISION MAKING</vt:lpstr>
      <vt:lpstr>DECISION MAKING</vt:lpstr>
      <vt:lpstr> DECISION FACTORS </vt:lpstr>
      <vt:lpstr> DECISION FACTORS </vt:lpstr>
      <vt:lpstr>ARE BOPP DECISIONS FINAL?</vt:lpstr>
      <vt:lpstr>ARE BOPP DECISIONS FINAL?</vt:lpstr>
      <vt:lpstr>CHALLENGES TO BOPP DECISIONS</vt:lpstr>
      <vt:lpstr>TYPES OF HEARINGS</vt:lpstr>
      <vt:lpstr>ORIGINAL HEARINGS Utah Admin Code R671-201</vt:lpstr>
      <vt:lpstr>ORIGINAL HEARINGS </vt:lpstr>
      <vt:lpstr>REHEARINGS </vt:lpstr>
      <vt:lpstr>RECISSION HEARINGS</vt:lpstr>
      <vt:lpstr>PAROLE VIOLATION HEARINGS</vt:lpstr>
      <vt:lpstr>PARDON HEARINGS</vt:lpstr>
      <vt:lpstr>COMMUTATION HEARINGS</vt:lpstr>
      <vt:lpstr>ADMINISTRATIVE REVIEWS</vt:lpstr>
      <vt:lpstr>REDETERMINATION REVIEWS</vt:lpstr>
      <vt:lpstr>SPECIAL ATTENTION REVIEWS</vt:lpstr>
    </vt:vector>
  </TitlesOfParts>
  <Company>BOP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UTAH BOARD OF PARDONS &amp; PAROLE</dc:title>
  <dc:creator>jnicol</dc:creator>
  <cp:lastModifiedBy>Anna Elisabeth Brower</cp:lastModifiedBy>
  <cp:revision>82</cp:revision>
  <cp:lastPrinted>2015-04-20T19:33:12Z</cp:lastPrinted>
  <dcterms:created xsi:type="dcterms:W3CDTF">2015-04-20T19:32:14Z</dcterms:created>
  <dcterms:modified xsi:type="dcterms:W3CDTF">2015-04-20T19:33:56Z</dcterms:modified>
</cp:coreProperties>
</file>